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3" r:id="rId4"/>
    <p:sldId id="274" r:id="rId5"/>
    <p:sldId id="276" r:id="rId6"/>
    <p:sldId id="275" r:id="rId7"/>
    <p:sldId id="269" r:id="rId8"/>
    <p:sldId id="277" r:id="rId9"/>
    <p:sldId id="279" r:id="rId10"/>
    <p:sldId id="280" r:id="rId11"/>
    <p:sldId id="281" r:id="rId12"/>
    <p:sldId id="282" r:id="rId13"/>
    <p:sldId id="284" r:id="rId14"/>
    <p:sldId id="285" r:id="rId15"/>
    <p:sldId id="287" r:id="rId16"/>
    <p:sldId id="291" r:id="rId17"/>
    <p:sldId id="292" r:id="rId18"/>
    <p:sldId id="293" r:id="rId19"/>
    <p:sldId id="288" r:id="rId20"/>
    <p:sldId id="290" r:id="rId21"/>
    <p:sldId id="278" r:id="rId22"/>
    <p:sldId id="257" r:id="rId23"/>
    <p:sldId id="261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0" y="152400"/>
            <a:ext cx="1204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Урок 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589648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Арифметический диктант:</a:t>
            </a:r>
          </a:p>
          <a:p>
            <a:endParaRPr lang="ru-RU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1429435"/>
            <a:ext cx="88605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Какую часть минуты составляет 12 секунд?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362200"/>
            <a:ext cx="7341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- Сколько минут составляет       часа?</a:t>
            </a:r>
            <a:endParaRPr lang="ru-RU" sz="3600" dirty="0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286000"/>
            <a:ext cx="381000" cy="889000"/>
          </a:xfrm>
          <a:prstGeom prst="rect">
            <a:avLst/>
          </a:prstGeom>
          <a:noFill/>
        </p:spPr>
      </p:pic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3334435"/>
            <a:ext cx="7180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- 3 мин 16 сек - сколько это секунд?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4419600"/>
            <a:ext cx="6410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- 3 сек. Какая эта часть минуты?</a:t>
            </a:r>
            <a:endParaRPr lang="ru-RU" sz="3600" dirty="0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5315635"/>
            <a:ext cx="90426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Частное чисел 1600 и 4 уменьшить в 80 раз.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22" grpId="0"/>
      <p:bldP spid="3094" grpId="0"/>
      <p:bldP spid="27" grpId="0"/>
      <p:bldP spid="30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0626" y="0"/>
            <a:ext cx="34906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Площадь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треугольника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0800" y="1981200"/>
            <a:ext cx="3962400" cy="1828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590800" y="1981200"/>
            <a:ext cx="3962400" cy="1828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86200"/>
            <a:ext cx="276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743200"/>
            <a:ext cx="228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648200"/>
            <a:ext cx="2057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 rot="16200000" flipH="1" flipV="1">
            <a:off x="3619500" y="800100"/>
            <a:ext cx="1905000" cy="4114800"/>
          </a:xfrm>
          <a:prstGeom prst="rtTriangle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1" grpId="1" animBg="1"/>
      <p:bldP spid="205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4880"/>
            <a:ext cx="7702624" cy="10599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Найдите площадь прямоугольного треугольника</a:t>
            </a:r>
            <a:endParaRPr lang="ru-RU" sz="36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252909" y="1924139"/>
            <a:ext cx="4911379" cy="4673213"/>
            <a:chOff x="3124847" y="1995040"/>
            <a:chExt cx="3099477" cy="2949175"/>
          </a:xfrm>
        </p:grpSpPr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3559581" y="2001604"/>
              <a:ext cx="1799556" cy="2650330"/>
              <a:chOff x="2789" y="296"/>
              <a:chExt cx="1131" cy="1371"/>
            </a:xfrm>
          </p:grpSpPr>
          <p:sp>
            <p:nvSpPr>
              <p:cNvPr id="18" name="AutoShape 19"/>
              <p:cNvSpPr>
                <a:spLocks noChangeArrowheads="1"/>
              </p:cNvSpPr>
              <p:nvPr/>
            </p:nvSpPr>
            <p:spPr bwMode="auto">
              <a:xfrm rot="16200000" flipH="1">
                <a:off x="2785" y="532"/>
                <a:ext cx="1139" cy="1131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19578596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3102" y="296"/>
                <a:ext cx="54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dirty="0" smtClean="0">
                    <a:solidFill>
                      <a:prstClr val="black"/>
                    </a:solidFill>
                    <a:latin typeface="Times New Roman" pitchFamily="18" charset="0"/>
                  </a:rPr>
                  <a:t>5 см</a:t>
                </a:r>
                <a:endParaRPr lang="ru-RU" sz="24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5359137" y="3182044"/>
              <a:ext cx="865187" cy="29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 smtClean="0">
                  <a:solidFill>
                    <a:prstClr val="black"/>
                  </a:solidFill>
                  <a:latin typeface="Times New Roman" pitchFamily="18" charset="0"/>
                </a:rPr>
                <a:t>12 см</a:t>
              </a:r>
              <a:endParaRPr lang="ru-RU" sz="24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124847" y="2000327"/>
              <a:ext cx="4347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dirty="0" smtClean="0">
                  <a:solidFill>
                    <a:prstClr val="black"/>
                  </a:solidFill>
                </a:rPr>
                <a:t>K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328764" y="1995040"/>
              <a:ext cx="54694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dirty="0" smtClean="0">
                  <a:solidFill>
                    <a:prstClr val="black"/>
                  </a:solidFill>
                </a:rPr>
                <a:t>M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64088" y="4359440"/>
              <a:ext cx="5116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dirty="0">
                  <a:solidFill>
                    <a:prstClr val="black"/>
                  </a:solidFill>
                </a:rPr>
                <a:t>N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173216" y="2636911"/>
              <a:ext cx="19087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5077780" y="2541247"/>
              <a:ext cx="19087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2530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4880"/>
            <a:ext cx="7702624" cy="10599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Найдите площадь прямоугольного треугольника</a:t>
            </a:r>
            <a:endParaRPr lang="ru-RU" sz="3600" dirty="0"/>
          </a:p>
        </p:txBody>
      </p:sp>
      <p:grpSp>
        <p:nvGrpSpPr>
          <p:cNvPr id="3" name="Группа 9"/>
          <p:cNvGrpSpPr/>
          <p:nvPr/>
        </p:nvGrpSpPr>
        <p:grpSpPr>
          <a:xfrm>
            <a:off x="1785918" y="2214554"/>
            <a:ext cx="5810838" cy="4049538"/>
            <a:chOff x="1655390" y="1248395"/>
            <a:chExt cx="5810838" cy="4049538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357182" y="2747404"/>
              <a:ext cx="7617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altLang="ru-RU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</a:t>
              </a:r>
              <a:endPara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6228184" y="2208841"/>
              <a:ext cx="914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ru-RU" altLang="ru-RU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altLang="ru-RU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Группа 7"/>
            <p:cNvGrpSpPr/>
            <p:nvPr/>
          </p:nvGrpSpPr>
          <p:grpSpPr>
            <a:xfrm rot="19228673">
              <a:off x="1927551" y="3209085"/>
              <a:ext cx="5010838" cy="2088848"/>
              <a:chOff x="790335" y="2320275"/>
              <a:chExt cx="5010838" cy="2088848"/>
            </a:xfrm>
          </p:grpSpPr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 rot="10800000">
                <a:off x="790335" y="2320275"/>
                <a:ext cx="5010838" cy="2088848"/>
              </a:xfrm>
              <a:prstGeom prst="rtTriangl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cxnSp>
            <p:nvCxnSpPr>
              <p:cNvPr id="27" name="Прямая соединительная линия 26"/>
              <p:cNvCxnSpPr/>
              <p:nvPr/>
            </p:nvCxnSpPr>
            <p:spPr>
              <a:xfrm rot="10800000">
                <a:off x="5498720" y="2623090"/>
                <a:ext cx="30245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>
                <a:off x="5347494" y="2471502"/>
                <a:ext cx="30245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Прямоугольник 28"/>
            <p:cNvSpPr/>
            <p:nvPr/>
          </p:nvSpPr>
          <p:spPr>
            <a:xfrm>
              <a:off x="1655390" y="4177353"/>
              <a:ext cx="4315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dirty="0" smtClean="0">
                  <a:solidFill>
                    <a:prstClr val="black"/>
                  </a:solidFill>
                </a:rPr>
                <a:t>C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403339" y="1248395"/>
              <a:ext cx="4812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dirty="0" smtClean="0">
                  <a:solidFill>
                    <a:prstClr val="black"/>
                  </a:solidFill>
                </a:rPr>
                <a:t>A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020272" y="3140968"/>
              <a:ext cx="4459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dirty="0" smtClean="0">
                  <a:solidFill>
                    <a:prstClr val="black"/>
                  </a:solidFill>
                </a:rPr>
                <a:t>B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167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4880"/>
            <a:ext cx="7702624" cy="10599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Найдите площадь прямоугольного треугольника</a:t>
            </a:r>
            <a:endParaRPr lang="ru-RU" sz="3600" dirty="0"/>
          </a:p>
        </p:txBody>
      </p:sp>
      <p:grpSp>
        <p:nvGrpSpPr>
          <p:cNvPr id="3" name="Группа 7"/>
          <p:cNvGrpSpPr/>
          <p:nvPr/>
        </p:nvGrpSpPr>
        <p:grpSpPr>
          <a:xfrm>
            <a:off x="2211252" y="1824217"/>
            <a:ext cx="4737011" cy="3941975"/>
            <a:chOff x="2843808" y="1548081"/>
            <a:chExt cx="3818301" cy="3177456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 rot="16200000">
              <a:off x="3352905" y="1695766"/>
              <a:ext cx="2508585" cy="280670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4211960" y="4353409"/>
              <a:ext cx="1368574" cy="37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дм</a:t>
              </a:r>
              <a:endPara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6013640" y="2882603"/>
              <a:ext cx="648469" cy="37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6д</a:t>
              </a:r>
              <a:r>
                <a:rPr lang="ru-RU" altLang="ru-RU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endPara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Группа 4"/>
            <p:cNvGrpSpPr/>
            <p:nvPr/>
          </p:nvGrpSpPr>
          <p:grpSpPr>
            <a:xfrm rot="16200000">
              <a:off x="5780013" y="4090617"/>
              <a:ext cx="249035" cy="212035"/>
              <a:chOff x="2949738" y="4388609"/>
              <a:chExt cx="249035" cy="212035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2949738" y="4388609"/>
                <a:ext cx="249033" cy="776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16200000">
                <a:off x="3096636" y="4498507"/>
                <a:ext cx="20427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Прямоугольник 26"/>
            <p:cNvSpPr/>
            <p:nvPr/>
          </p:nvSpPr>
          <p:spPr>
            <a:xfrm>
              <a:off x="2843808" y="4044515"/>
              <a:ext cx="353005" cy="471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dirty="0" smtClean="0">
                  <a:solidFill>
                    <a:prstClr val="black"/>
                  </a:solidFill>
                  <a:latin typeface="Calibri"/>
                </a:rPr>
                <a:t>D</a:t>
              </a:r>
              <a:endParaRPr lang="ru-RU" sz="3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33635" y="4012308"/>
              <a:ext cx="362049" cy="471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dirty="0" smtClean="0">
                  <a:solidFill>
                    <a:prstClr val="black"/>
                  </a:solidFill>
                  <a:latin typeface="Calibri"/>
                </a:rPr>
                <a:t>N</a:t>
              </a:r>
              <a:endParaRPr lang="ru-RU" sz="3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012160" y="1548081"/>
              <a:ext cx="340084" cy="471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ru-RU" sz="32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909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4880"/>
            <a:ext cx="7702624" cy="10599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Найдите площадь прямоугольного треугольника</a:t>
            </a:r>
            <a:endParaRPr lang="ru-RU" sz="3600" dirty="0"/>
          </a:p>
        </p:txBody>
      </p:sp>
      <p:grpSp>
        <p:nvGrpSpPr>
          <p:cNvPr id="3" name="Группа 15"/>
          <p:cNvGrpSpPr/>
          <p:nvPr/>
        </p:nvGrpSpPr>
        <p:grpSpPr>
          <a:xfrm>
            <a:off x="2068299" y="2053549"/>
            <a:ext cx="4896544" cy="3391675"/>
            <a:chOff x="5446345" y="1404065"/>
            <a:chExt cx="2353769" cy="3169155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5468416" y="1736357"/>
              <a:ext cx="1984375" cy="2836863"/>
              <a:chOff x="587" y="557"/>
              <a:chExt cx="1250" cy="1787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auto">
              <a:xfrm>
                <a:off x="840" y="557"/>
                <a:ext cx="997" cy="1496"/>
              </a:xfrm>
              <a:prstGeom prst="rtTriangl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19578596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587" y="1215"/>
                <a:ext cx="328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dirty="0" smtClean="0">
                    <a:solidFill>
                      <a:prstClr val="black"/>
                    </a:solidFill>
                    <a:latin typeface="Times New Roman" pitchFamily="18" charset="0"/>
                  </a:rPr>
                  <a:t>3 см</a:t>
                </a:r>
                <a:endParaRPr lang="ru-RU" sz="24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1020" y="2053"/>
                <a:ext cx="54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 dirty="0" smtClean="0">
                    <a:solidFill>
                      <a:prstClr val="black"/>
                    </a:solidFill>
                    <a:latin typeface="Times New Roman" pitchFamily="18" charset="0"/>
                  </a:rPr>
                  <a:t>4 см</a:t>
                </a:r>
                <a:endParaRPr lang="ru-RU" sz="2400" b="1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5455725" y="1404065"/>
              <a:ext cx="4844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dirty="0">
                  <a:solidFill>
                    <a:prstClr val="black"/>
                  </a:solidFill>
                </a:rPr>
                <a:t>A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446345" y="3900208"/>
              <a:ext cx="4427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dirty="0">
                  <a:solidFill>
                    <a:prstClr val="black"/>
                  </a:solidFill>
                </a:rPr>
                <a:t>B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368586" y="3872344"/>
              <a:ext cx="4315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200" dirty="0">
                  <a:solidFill>
                    <a:prstClr val="black"/>
                  </a:solidFill>
                </a:rPr>
                <a:t>C</a:t>
              </a:r>
              <a:endParaRPr lang="ru-RU" sz="3200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5870053" y="3900208"/>
              <a:ext cx="119710" cy="72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5894328" y="4002896"/>
              <a:ext cx="19087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017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838200"/>
            <a:ext cx="2819400" cy="2667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429000" y="838200"/>
            <a:ext cx="2819400" cy="27432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 rot="5400000">
            <a:off x="2781300" y="1485900"/>
            <a:ext cx="2743200" cy="1447800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>
            <a:off x="4800600" y="838200"/>
            <a:ext cx="1447800" cy="2743200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76800" y="838200"/>
            <a:ext cx="38100" cy="2743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4"/>
            <a:endCxn id="5" idx="0"/>
          </p:cNvCxnSpPr>
          <p:nvPr/>
        </p:nvCxnSpPr>
        <p:spPr>
          <a:xfrm>
            <a:off x="3429000" y="3581400"/>
            <a:ext cx="2819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6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219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743200"/>
            <a:ext cx="1638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181600"/>
            <a:ext cx="16573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267200"/>
            <a:ext cx="18002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267200" y="3962400"/>
            <a:ext cx="12522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основание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2362200" y="1828800"/>
            <a:ext cx="2438400" cy="10668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24000" y="1371600"/>
            <a:ext cx="8857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высота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4 -4.14431E-6 L -0.30417 -4.1443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17 -4.14431E-6 L 0.00416 -4.1443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4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895600" y="762000"/>
            <a:ext cx="4648200" cy="41910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2"/>
            <a:endCxn id="4" idx="4"/>
          </p:cNvCxnSpPr>
          <p:nvPr/>
        </p:nvCxnSpPr>
        <p:spPr>
          <a:xfrm>
            <a:off x="2895600" y="4953000"/>
            <a:ext cx="4648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0"/>
            <a:endCxn id="4" idx="3"/>
          </p:cNvCxnSpPr>
          <p:nvPr/>
        </p:nvCxnSpPr>
        <p:spPr>
          <a:xfrm>
            <a:off x="5219700" y="762000"/>
            <a:ext cx="0" cy="41910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257800" y="4572000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62600" y="4572000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105400"/>
            <a:ext cx="219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724400" y="5410200"/>
            <a:ext cx="12522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основание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1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895600" y="762000"/>
            <a:ext cx="4648200" cy="41910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>
            <a:endCxn id="4" idx="4"/>
          </p:cNvCxnSpPr>
          <p:nvPr/>
        </p:nvCxnSpPr>
        <p:spPr>
          <a:xfrm>
            <a:off x="5257800" y="838200"/>
            <a:ext cx="2286000" cy="41148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5"/>
          </p:cNvCxnSpPr>
          <p:nvPr/>
        </p:nvCxnSpPr>
        <p:spPr>
          <a:xfrm flipH="1">
            <a:off x="2895600" y="2857500"/>
            <a:ext cx="3486150" cy="20955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96000" y="3124200"/>
            <a:ext cx="1524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248400" y="32004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667000"/>
            <a:ext cx="219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858000" y="2819400"/>
            <a:ext cx="12522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основание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2895600" y="762000"/>
            <a:ext cx="4648200" cy="41910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895600" y="914400"/>
            <a:ext cx="2209800" cy="3962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4"/>
          </p:cNvCxnSpPr>
          <p:nvPr/>
        </p:nvCxnSpPr>
        <p:spPr>
          <a:xfrm flipH="1" flipV="1">
            <a:off x="4038600" y="2895600"/>
            <a:ext cx="3505200" cy="2057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86200" y="3124200"/>
            <a:ext cx="228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114800" y="3048000"/>
            <a:ext cx="152400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667000"/>
            <a:ext cx="219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667000" y="2057400"/>
            <a:ext cx="12522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основание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152400" y="990601"/>
            <a:ext cx="8991600" cy="1904999"/>
          </a:xfrm>
        </p:spPr>
        <p:txBody>
          <a:bodyPr>
            <a:normAutofit/>
          </a:bodyPr>
          <a:lstStyle/>
          <a:p>
            <a:pPr marL="173038" indent="-173038" eaLnBrk="1" hangingPunct="1">
              <a:buNone/>
            </a:pPr>
            <a:r>
              <a:rPr lang="ru-RU" sz="4400" dirty="0" smtClean="0"/>
              <a:t> </a:t>
            </a:r>
            <a:r>
              <a:rPr lang="ru-RU" sz="3600" dirty="0" smtClean="0"/>
              <a:t>Вычислите площадь треугольника, если его сторона равна </a:t>
            </a:r>
            <a:r>
              <a:rPr lang="ru-RU" sz="3600" b="1" dirty="0" smtClean="0"/>
              <a:t>18 см</a:t>
            </a:r>
            <a:r>
              <a:rPr lang="ru-RU" sz="3600" dirty="0" smtClean="0"/>
              <a:t>, а высота, проведенная к этой стороне </a:t>
            </a:r>
            <a:r>
              <a:rPr lang="ru-RU" sz="3600" b="1" dirty="0" smtClean="0"/>
              <a:t>6 см</a:t>
            </a:r>
            <a:r>
              <a:rPr lang="ru-RU" sz="3600" dirty="0" smtClean="0"/>
              <a:t>.</a:t>
            </a:r>
          </a:p>
        </p:txBody>
      </p:sp>
      <p:sp>
        <p:nvSpPr>
          <p:cNvPr id="9219" name="Заголовок 3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ru-RU" dirty="0" smtClean="0"/>
              <a:t>Задача1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276600"/>
            <a:ext cx="2819400" cy="290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30289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28600"/>
            <a:ext cx="82173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Запишите число, которое на 11 меньше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наименьшего трёхзначного числа?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002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-Запишите число, которое на 21 больше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наибольшего трёхзначного числа?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743200"/>
            <a:ext cx="9028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- </a:t>
            </a:r>
            <a:r>
              <a:rPr lang="ru-RU" sz="2800" dirty="0" smtClean="0"/>
              <a:t>Запиши число, в котором:  </a:t>
            </a:r>
            <a:r>
              <a:rPr lang="ru-RU" sz="3600" dirty="0" smtClean="0"/>
              <a:t>14 ед. </a:t>
            </a:r>
            <a:r>
              <a:rPr lang="en-US" sz="3600" dirty="0" smtClean="0"/>
              <a:t>III</a:t>
            </a:r>
            <a:r>
              <a:rPr lang="ru-RU" sz="3600" dirty="0" smtClean="0"/>
              <a:t> </a:t>
            </a:r>
            <a:r>
              <a:rPr lang="ru-RU" sz="3600" dirty="0" err="1" smtClean="0"/>
              <a:t>кл</a:t>
            </a:r>
            <a:r>
              <a:rPr lang="ru-RU" sz="3600" dirty="0" smtClean="0"/>
              <a:t>., 5 ед.</a:t>
            </a:r>
            <a:r>
              <a:rPr lang="en-US" sz="3600" dirty="0" smtClean="0"/>
              <a:t>II</a:t>
            </a:r>
            <a:r>
              <a:rPr lang="ru-RU" sz="3600" dirty="0" smtClean="0"/>
              <a:t> </a:t>
            </a:r>
            <a:r>
              <a:rPr lang="ru-RU" sz="3600" dirty="0" err="1" smtClean="0"/>
              <a:t>кл</a:t>
            </a:r>
            <a:r>
              <a:rPr lang="ru-RU" sz="3600" dirty="0" smtClean="0"/>
              <a:t>.,</a:t>
            </a:r>
            <a:endParaRPr lang="ru-RU" sz="36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" y="34290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Запиши число, которое состоит из: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- 5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тысяч и 78 сотен;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4495800"/>
            <a:ext cx="4967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- 4 </a:t>
            </a:r>
            <a:r>
              <a:rPr lang="ru-RU" sz="36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дес</a:t>
            </a:r>
            <a:r>
              <a:rPr lang="ru-RU" sz="3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тысяч и 22 сотен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05400"/>
            <a:ext cx="2213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Проверка: 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4953000"/>
            <a:ext cx="304800" cy="9470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362200" y="5181600"/>
            <a:ext cx="3430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, 15 мин,  196 сек,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5029200"/>
            <a:ext cx="428625" cy="8001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72200" y="5181600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,   5,   89,   1020,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5943600"/>
            <a:ext cx="5799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4821"/>
                </a:solidFill>
              </a:rPr>
              <a:t>14 005 000,   57 800,   42 200.</a:t>
            </a:r>
            <a:endParaRPr lang="ru-RU" sz="3600" b="1" dirty="0">
              <a:solidFill>
                <a:srgbClr val="00482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71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50" grpId="0"/>
      <p:bldP spid="6" grpId="0"/>
      <p:bldP spid="8" grpId="0"/>
      <p:bldP spid="13" grpId="0"/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04800" y="914401"/>
            <a:ext cx="8686800" cy="2209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Вычислите площадь треугольника, если  его основание  равно  3 м,  а высота, проведенная к основанию  14 дм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895600" y="152400"/>
            <a:ext cx="3643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dirty="0"/>
              <a:t>Задача</a:t>
            </a:r>
            <a:r>
              <a:rPr lang="ru-RU" dirty="0"/>
              <a:t> </a:t>
            </a:r>
            <a:r>
              <a:rPr lang="ru-RU" sz="4800" dirty="0"/>
              <a:t>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971800"/>
            <a:ext cx="2209800" cy="256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24200"/>
            <a:ext cx="373096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33600" y="3733799"/>
            <a:ext cx="2209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= 30 </a:t>
            </a:r>
            <a:r>
              <a:rPr lang="ru-RU" sz="4000" dirty="0" err="1" smtClean="0"/>
              <a:t>дм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1524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3" algn="ctr" eaLnBrk="1" hangingPunct="1"/>
            <a:r>
              <a:rPr lang="ru-RU" sz="2800" b="1" dirty="0" smtClean="0">
                <a:solidFill>
                  <a:srgbClr val="C00000"/>
                </a:solidFill>
              </a:rPr>
              <a:t>Выполните необходимые построения и найдите площадь треугольника.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4800" y="12192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dirty="0" smtClean="0"/>
              <a:t>Основание 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треугольника – 4 см, а высота, проведенная к основанию </a:t>
            </a:r>
            <a:r>
              <a:rPr lang="ru-RU" sz="3600" dirty="0" smtClean="0"/>
              <a:t>в 2 раза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короче. Какова площадь этого треугольника?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495800" y="4191000"/>
            <a:ext cx="2057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562600" y="3352800"/>
            <a:ext cx="0" cy="838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600" y="42672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см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495800" y="3352800"/>
            <a:ext cx="1066800" cy="83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36576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см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4648200"/>
            <a:ext cx="4304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1) 4 : 2 = 2 (см) - высота</a:t>
            </a:r>
            <a:endParaRPr lang="ru-RU" sz="32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562600" y="3352800"/>
            <a:ext cx="990600" cy="83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257800"/>
            <a:ext cx="3657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943600"/>
            <a:ext cx="32670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0"/>
            <a:ext cx="2743200" cy="14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6934200" y="4191000"/>
            <a:ext cx="1981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315200" y="3352800"/>
            <a:ext cx="0" cy="838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934200" y="3352800"/>
            <a:ext cx="381000" cy="83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315200" y="3352800"/>
            <a:ext cx="1600200" cy="83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43800" y="4267200"/>
            <a:ext cx="60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см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391400" y="36576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см</a:t>
            </a:r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715000" y="6019800"/>
            <a:ext cx="2057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7315200" y="5181600"/>
            <a:ext cx="0" cy="838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715000" y="5181600"/>
            <a:ext cx="1600200" cy="83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315200" y="5181600"/>
            <a:ext cx="457200" cy="838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53200" y="55626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см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781800" y="6172200"/>
            <a:ext cx="60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см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37" grpId="0"/>
      <p:bldP spid="38" grpId="0"/>
      <p:bldP spid="50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1676400" y="1676400"/>
            <a:ext cx="5410200" cy="2286000"/>
          </a:xfrm>
          <a:prstGeom prst="trapezoid">
            <a:avLst>
              <a:gd name="adj" fmla="val 812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           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81000"/>
            <a:ext cx="5170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Найди площадь фигуры.</a:t>
            </a:r>
            <a:endParaRPr lang="ru-RU" sz="36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05200" y="1676400"/>
            <a:ext cx="0" cy="228600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81600" y="1676400"/>
            <a:ext cx="76200" cy="228600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0" y="1295400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 см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2667000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4 см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3505200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4 см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3505200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4 см</a:t>
            </a:r>
            <a:endParaRPr lang="ru-RU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267200"/>
            <a:ext cx="24003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495800"/>
            <a:ext cx="15621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343400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419600"/>
            <a:ext cx="1543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715000"/>
            <a:ext cx="32099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0"/>
            <a:ext cx="672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Логическая задача </a:t>
            </a:r>
            <a:r>
              <a:rPr lang="ru-RU" sz="3200" b="1" dirty="0" smtClean="0">
                <a:solidFill>
                  <a:srgbClr val="00823B"/>
                </a:solidFill>
              </a:rPr>
              <a:t>«Все без одного»</a:t>
            </a:r>
            <a:endParaRPr lang="ru-RU" sz="3200" b="1" dirty="0">
              <a:solidFill>
                <a:srgbClr val="00823B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04800" y="609600"/>
            <a:ext cx="83764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Андрея и Бори вместе 11 орехов,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Андрея и Вовы - 12 орехов, у Бори и Вовы - 13 орехов.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орехов у каждого из них?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20669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76400"/>
            <a:ext cx="17049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76400"/>
            <a:ext cx="18573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81400"/>
            <a:ext cx="6419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0386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572000"/>
            <a:ext cx="44767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5105400"/>
            <a:ext cx="43910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5562600"/>
            <a:ext cx="468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6096000"/>
            <a:ext cx="7705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6643734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6010" y="152400"/>
            <a:ext cx="6870700" cy="1600200"/>
          </a:xfrm>
        </p:spPr>
        <p:txBody>
          <a:bodyPr/>
          <a:lstStyle/>
          <a:p>
            <a:r>
              <a:rPr lang="ru-RU" dirty="0" smtClean="0"/>
              <a:t>Найти площадь фигуры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1828800"/>
            <a:ext cx="1552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</a:t>
            </a:r>
            <a:r>
              <a:rPr lang="ru-RU" sz="4400" dirty="0" smtClean="0"/>
              <a:t>= 83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10400" y="1981200"/>
            <a:ext cx="788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см</a:t>
            </a:r>
            <a:r>
              <a:rPr lang="en-US" sz="3200" b="1" baseline="30000" dirty="0" smtClean="0"/>
              <a:t>2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914400"/>
            <a:ext cx="4060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(150 : Х + 6) </a:t>
            </a:r>
            <a:r>
              <a:rPr lang="ru-RU" sz="4000" b="1" dirty="0" smtClean="0"/>
              <a:t>: </a:t>
            </a:r>
            <a:r>
              <a:rPr lang="ru-RU" sz="4000" b="1" dirty="0" smtClean="0">
                <a:solidFill>
                  <a:srgbClr val="00823B"/>
                </a:solidFill>
              </a:rPr>
              <a:t>7 </a:t>
            </a:r>
            <a:r>
              <a:rPr lang="ru-RU" sz="4000" b="1" dirty="0" smtClean="0"/>
              <a:t>=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9305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C00000"/>
                </a:solidFill>
              </a:rPr>
              <a:t>Решить уравнение, подписать названия компонентов: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914400"/>
            <a:ext cx="3215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Последнее действие деление, </a:t>
            </a:r>
          </a:p>
          <a:p>
            <a:r>
              <a:rPr lang="ru-RU" dirty="0" smtClean="0"/>
              <a:t>значит это частное.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762000"/>
            <a:ext cx="107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Делимое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685800"/>
            <a:ext cx="108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делитель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6096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частное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676400"/>
            <a:ext cx="3789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Неизвестное находится в делимом, </a:t>
            </a:r>
          </a:p>
          <a:p>
            <a:r>
              <a:rPr lang="ru-RU" dirty="0" smtClean="0"/>
              <a:t>чтобы найти неизвестное делимое, </a:t>
            </a:r>
          </a:p>
          <a:p>
            <a:r>
              <a:rPr lang="ru-RU" dirty="0" smtClean="0"/>
              <a:t>надо частное умножить на делитель.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1828800"/>
            <a:ext cx="3844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 150 : Х + 6 = </a:t>
            </a:r>
            <a:r>
              <a:rPr lang="ru-RU" sz="4000" b="1" dirty="0" smtClean="0"/>
              <a:t>8 </a:t>
            </a:r>
            <a:r>
              <a:rPr lang="ru-RU" sz="4000" dirty="0" smtClean="0"/>
              <a:t>·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00823B"/>
                </a:solidFill>
              </a:rPr>
              <a:t>7</a:t>
            </a:r>
            <a:endParaRPr lang="ru-RU" sz="4000" dirty="0">
              <a:solidFill>
                <a:srgbClr val="00823B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2743200"/>
            <a:ext cx="3368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150 : Х </a:t>
            </a:r>
            <a:r>
              <a:rPr lang="ru-RU" sz="4000" b="1" dirty="0" smtClean="0"/>
              <a:t>+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00823B"/>
                </a:solidFill>
              </a:rPr>
              <a:t>6</a:t>
            </a:r>
            <a:r>
              <a:rPr lang="ru-RU" sz="4000" b="1" dirty="0" smtClean="0">
                <a:solidFill>
                  <a:srgbClr val="C00000"/>
                </a:solidFill>
              </a:rPr>
              <a:t> =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56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2819400"/>
            <a:ext cx="3351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Последнее действие сложение, </a:t>
            </a:r>
          </a:p>
          <a:p>
            <a:r>
              <a:rPr lang="ru-RU" dirty="0" smtClean="0"/>
              <a:t>значит это сумма.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505200"/>
            <a:ext cx="4363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Неизвестное находится в 1 слагаемом </a:t>
            </a:r>
          </a:p>
          <a:p>
            <a:r>
              <a:rPr lang="ru-RU" dirty="0" smtClean="0"/>
              <a:t>чтобы найти неизвестное слагаемое, </a:t>
            </a:r>
          </a:p>
          <a:p>
            <a:r>
              <a:rPr lang="ru-RU" dirty="0" smtClean="0"/>
              <a:t>надо из суммы вычесть второе слагаемое.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19200" y="3581400"/>
            <a:ext cx="3270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150 : Х = </a:t>
            </a:r>
            <a:r>
              <a:rPr lang="ru-RU" sz="4000" b="1" dirty="0" smtClean="0"/>
              <a:t>56 - </a:t>
            </a:r>
            <a:r>
              <a:rPr lang="ru-RU" sz="4000" b="1" dirty="0" smtClean="0">
                <a:solidFill>
                  <a:srgbClr val="00823B"/>
                </a:solidFill>
              </a:rPr>
              <a:t>6</a:t>
            </a:r>
            <a:endParaRPr lang="ru-RU" sz="4000" dirty="0">
              <a:solidFill>
                <a:srgbClr val="00823B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9200" y="4419600"/>
            <a:ext cx="2622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150 : Х = </a:t>
            </a:r>
            <a:r>
              <a:rPr lang="ru-RU" sz="4000" b="1" dirty="0" smtClean="0"/>
              <a:t>50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95400" y="5105400"/>
            <a:ext cx="2622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Х = 150 : </a:t>
            </a:r>
            <a:r>
              <a:rPr lang="ru-RU" sz="4000" b="1" dirty="0" smtClean="0"/>
              <a:t>50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95400" y="5867400"/>
            <a:ext cx="1212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Х = 3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295400" y="2438400"/>
            <a:ext cx="80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dirty="0" err="1" smtClean="0"/>
              <a:t>слаг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2514600"/>
            <a:ext cx="80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</a:t>
            </a:r>
            <a:r>
              <a:rPr lang="ru-RU" dirty="0" err="1" smtClean="0"/>
              <a:t>слаг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733800" y="2438400"/>
            <a:ext cx="83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Сумма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295400" y="6553200"/>
            <a:ext cx="1371600" cy="0"/>
          </a:xfrm>
          <a:prstGeom prst="line">
            <a:avLst/>
          </a:prstGeom>
          <a:ln w="57150">
            <a:solidFill>
              <a:srgbClr val="0048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2129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Проверка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914400"/>
            <a:ext cx="4038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(150 : 3 + 6) : 7 = 8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67200" y="1828800"/>
            <a:ext cx="109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8 = 8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54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Площадь и периметр фигур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990600"/>
            <a:ext cx="6835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Плоские фигуры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3429000"/>
            <a:ext cx="990600" cy="190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48000" y="2819400"/>
            <a:ext cx="16002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867400" y="2438400"/>
            <a:ext cx="914400" cy="1371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2895600" y="4800600"/>
            <a:ext cx="2514600" cy="1371600"/>
          </a:xfrm>
          <a:prstGeom prst="trapezoi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6858000" y="4267200"/>
            <a:ext cx="1447800" cy="1905000"/>
          </a:xfrm>
          <a:prstGeom prst="diamon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219200"/>
            <a:ext cx="2971800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09600" y="152400"/>
            <a:ext cx="3248710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Прямоугольник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76200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72200" y="1295400"/>
            <a:ext cx="152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19800" y="228600"/>
            <a:ext cx="1776705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Квадрат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1676400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762000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2895600"/>
            <a:ext cx="2635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P = (a + b) · 2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3000" y="3657600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  = P : 2 – b 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43000" y="4343400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b  = P : 2 – a </a:t>
            </a:r>
            <a:endParaRPr lang="ru-RU" sz="28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66800" y="510540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· b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600" y="5791200"/>
            <a:ext cx="3212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 a = S : b      </a:t>
            </a:r>
            <a:r>
              <a:rPr lang="en-US" sz="2800" b="1" dirty="0" err="1" smtClean="0"/>
              <a:t>b</a:t>
            </a:r>
            <a:r>
              <a:rPr lang="en-US" sz="2800" b="1" dirty="0" smtClean="0"/>
              <a:t> = S : a  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96000" y="2971800"/>
            <a:ext cx="1661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P = a · 4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72200" y="3581400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  = P : 4 </a:t>
            </a:r>
            <a:endParaRPr lang="ru-RU" sz="2800" b="1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943600" y="502920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· a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105400" y="5715000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· a = </a:t>
            </a:r>
            <a:r>
              <a:rPr lang="en-US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=</a:t>
            </a:r>
            <a:r>
              <a:rPr lang="en-US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&gt; a = …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495800" y="152400"/>
            <a:ext cx="76200" cy="6248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31745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33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Дано: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685800"/>
            <a:ext cx="304800" cy="304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38200" y="1143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  = 64</a:t>
            </a:r>
            <a:r>
              <a:rPr lang="ru-RU" sz="4400" b="1" dirty="0" smtClean="0"/>
              <a:t>  </a:t>
            </a:r>
            <a:r>
              <a:rPr lang="en-US" sz="4400" b="1" dirty="0" smtClean="0"/>
              <a:t> 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1676400"/>
            <a:ext cx="152400" cy="1524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38400" y="1295400"/>
            <a:ext cx="788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см</a:t>
            </a:r>
            <a:r>
              <a:rPr lang="en-US" sz="3200" b="1" baseline="30000" dirty="0" smtClean="0"/>
              <a:t>2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905000"/>
            <a:ext cx="3498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Найти : Р  -? см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90800" y="2362200"/>
            <a:ext cx="152400" cy="1524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181600" y="457200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791200" y="121920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· a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581400"/>
            <a:ext cx="4153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Р</a:t>
            </a:r>
            <a:r>
              <a:rPr lang="ru-RU" sz="3600" b="1" dirty="0" smtClean="0"/>
              <a:t>  =  </a:t>
            </a:r>
            <a:r>
              <a:rPr lang="ru-RU" sz="3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lang="en-US" sz="3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· </a:t>
            </a:r>
            <a:r>
              <a:rPr lang="ru-RU" sz="3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ru-RU" sz="36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32 (см)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66800" y="4114800"/>
            <a:ext cx="152400" cy="1524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85800" y="4572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Ответ:  </a:t>
            </a:r>
            <a:r>
              <a:rPr lang="en-US" sz="4000" b="1" dirty="0" smtClean="0"/>
              <a:t>P =  32 </a:t>
            </a:r>
            <a:r>
              <a:rPr lang="ru-RU" sz="4000" b="1" dirty="0" smtClean="0"/>
              <a:t>см. </a:t>
            </a:r>
            <a:endParaRPr lang="ru-RU" sz="4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4600" y="5029200"/>
            <a:ext cx="152400" cy="1524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91200" y="1905000"/>
            <a:ext cx="1661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P = a · </a:t>
            </a:r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5800" y="2895600"/>
            <a:ext cx="215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 · a = 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64, 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48000" y="2895600"/>
            <a:ext cx="215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lang="en-US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· 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8</a:t>
            </a:r>
            <a:r>
              <a:rPr lang="en-US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64, 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10200" y="2895600"/>
            <a:ext cx="2802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&gt; 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 = </a:t>
            </a:r>
            <a:r>
              <a:rPr lang="ru-RU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8 см</a:t>
            </a:r>
            <a:r>
              <a:rPr lang="en-US" sz="32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8" grpId="0"/>
      <p:bldP spid="19" grpId="0" animBg="1"/>
      <p:bldP spid="20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Дано: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6400" y="381000"/>
            <a:ext cx="304800" cy="304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52400" y="5638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Ответ:  </a:t>
            </a:r>
            <a:r>
              <a:rPr lang="en-US" sz="4000" b="1" dirty="0" smtClean="0"/>
              <a:t>P =  3</a:t>
            </a:r>
            <a:r>
              <a:rPr lang="ru-RU" sz="4000" b="1" dirty="0" smtClean="0"/>
              <a:t>6</a:t>
            </a:r>
            <a:r>
              <a:rPr lang="en-US" sz="4000" b="1" dirty="0" smtClean="0"/>
              <a:t> </a:t>
            </a:r>
            <a:r>
              <a:rPr lang="ru-RU" sz="4000" b="1" dirty="0" smtClean="0"/>
              <a:t>см. </a:t>
            </a:r>
            <a:endParaRPr lang="ru-RU" sz="4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362200" y="381000"/>
            <a:ext cx="990600" cy="304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981200" y="152400"/>
            <a:ext cx="330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,</a:t>
            </a:r>
            <a:endParaRPr lang="ru-RU" sz="4400" b="1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218802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52387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0"/>
            <a:ext cx="2733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5867400" y="457200"/>
            <a:ext cx="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248400" y="838200"/>
            <a:ext cx="1661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P = a · 4</a:t>
            </a:r>
            <a:endParaRPr lang="ru-RU" sz="3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324600" y="1447800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  = P : 4 </a:t>
            </a:r>
            <a:endParaRPr lang="ru-RU" sz="2800" b="1" dirty="0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9" y="3657599"/>
            <a:ext cx="2928263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191000"/>
            <a:ext cx="31024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668520"/>
            <a:ext cx="3276600" cy="43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6248400" y="2057400"/>
            <a:ext cx="2635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P = (a + b) · 2</a:t>
            </a:r>
            <a:endParaRPr lang="ru-RU" sz="3600" b="1" dirty="0"/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5029200"/>
            <a:ext cx="424400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Дано: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533400"/>
            <a:ext cx="609600" cy="228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r="27089" b="-3030"/>
          <a:stretch>
            <a:fillRect/>
          </a:stretch>
        </p:blipFill>
        <p:spPr bwMode="auto">
          <a:xfrm>
            <a:off x="533400" y="914400"/>
            <a:ext cx="548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328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956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219200"/>
            <a:ext cx="1685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1" y="741351"/>
            <a:ext cx="1143000" cy="39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676400"/>
            <a:ext cx="1600200" cy="33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505200"/>
            <a:ext cx="6057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4038600"/>
            <a:ext cx="4257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4572000"/>
            <a:ext cx="437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5105400"/>
            <a:ext cx="4533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5791200"/>
            <a:ext cx="35718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654</Words>
  <Application>Microsoft Office PowerPoint</Application>
  <PresentationFormat>Экран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Найдите площадь прямоугольного треугольника</vt:lpstr>
      <vt:lpstr>Найдите площадь прямоугольного треугольника</vt:lpstr>
      <vt:lpstr>Найдите площадь прямоугольного треугольника</vt:lpstr>
      <vt:lpstr>Найдите площадь прямоугольного треугольника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Задача1</vt:lpstr>
      <vt:lpstr>Вычислите площадь треугольника, если  его основание  равно  3 м,  а высота, проведенная к основанию  14 дм  </vt:lpstr>
      <vt:lpstr>Презентация PowerPoint</vt:lpstr>
      <vt:lpstr>Презентация PowerPoint</vt:lpstr>
      <vt:lpstr>Презентация PowerPoint</vt:lpstr>
      <vt:lpstr>Найти площадь фигуры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admin.local</cp:lastModifiedBy>
  <cp:revision>122</cp:revision>
  <dcterms:created xsi:type="dcterms:W3CDTF">2020-06-02T14:45:17Z</dcterms:created>
  <dcterms:modified xsi:type="dcterms:W3CDTF">2020-06-06T06:24:22Z</dcterms:modified>
</cp:coreProperties>
</file>