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79" r:id="rId4"/>
    <p:sldId id="280" r:id="rId5"/>
    <p:sldId id="281" r:id="rId6"/>
    <p:sldId id="277" r:id="rId7"/>
    <p:sldId id="268" r:id="rId8"/>
    <p:sldId id="257" r:id="rId9"/>
    <p:sldId id="266" r:id="rId10"/>
    <p:sldId id="269" r:id="rId11"/>
    <p:sldId id="275" r:id="rId12"/>
    <p:sldId id="271" r:id="rId13"/>
    <p:sldId id="276" r:id="rId14"/>
    <p:sldId id="273" r:id="rId15"/>
    <p:sldId id="274" r:id="rId16"/>
    <p:sldId id="261" r:id="rId17"/>
    <p:sldId id="260" r:id="rId18"/>
    <p:sldId id="259" r:id="rId19"/>
    <p:sldId id="258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0" y="152400"/>
            <a:ext cx="12044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Урок 25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609600"/>
            <a:ext cx="491211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6600"/>
                </a:solidFill>
              </a:rPr>
              <a:t>Арифметический диктант:</a:t>
            </a:r>
          </a:p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3962400"/>
            <a:ext cx="60726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Запиши число, в котором 1286 сотен.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28600" y="1295400"/>
            <a:ext cx="514666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Запиши число, в котором: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- 8 ед.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III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класса и  4 ед.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класса;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28600" y="2286000"/>
            <a:ext cx="54630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- 5 ед.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III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разряда и 7 ед.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разряда;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28600" y="2819400"/>
            <a:ext cx="50472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- 1 ед.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III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класса и  9 ед.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класса;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" y="3429000"/>
            <a:ext cx="54630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- 8 ед. </a:t>
            </a:r>
            <a:r>
              <a:rPr lang="en-US" sz="2800" dirty="0" smtClean="0"/>
              <a:t>III</a:t>
            </a:r>
            <a:r>
              <a:rPr lang="ru-RU" sz="2800" dirty="0" smtClean="0"/>
              <a:t> разряда и 3 ед. </a:t>
            </a:r>
            <a:r>
              <a:rPr lang="en-US" sz="2800" dirty="0" smtClean="0"/>
              <a:t>I</a:t>
            </a:r>
            <a:r>
              <a:rPr lang="ru-RU" sz="2800" dirty="0" smtClean="0"/>
              <a:t> разряда;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8600" y="4572000"/>
            <a:ext cx="59388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- Запиши число, в котором 96 ед. тыс.</a:t>
            </a:r>
            <a:endParaRPr lang="ru-RU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" y="5105400"/>
            <a:ext cx="8686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 3 карандаша и книгу, которая стоила 28 копеек,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мальчик  уплатил  40 копеек. Сколько стоил карандаш?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762000"/>
            <a:ext cx="6705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752600"/>
            <a:ext cx="7543800" cy="162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124200" y="152400"/>
            <a:ext cx="31935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Задачи на дроби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3581400"/>
            <a:ext cx="5715000" cy="211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8689354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0"/>
            <a:ext cx="2133600" cy="2487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2819400"/>
            <a:ext cx="5091112" cy="78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3657600"/>
            <a:ext cx="5105400" cy="74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4495800"/>
            <a:ext cx="4953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04800" y="5334000"/>
            <a:ext cx="8271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Ответ: осталось 70 килограммов мороженого.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28600"/>
            <a:ext cx="75819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76400"/>
            <a:ext cx="7620000" cy="2751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4419600"/>
            <a:ext cx="5486400" cy="1580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четыре седьмы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9938" y="-190500"/>
            <a:ext cx="114300" cy="409575"/>
          </a:xfrm>
          <a:prstGeom prst="rect">
            <a:avLst/>
          </a:prstGeom>
          <a:noFill/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879996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524000"/>
            <a:ext cx="671980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2514600"/>
            <a:ext cx="69056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2514600"/>
            <a:ext cx="14573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3581400"/>
            <a:ext cx="54809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2) 1470 – 840 = 630 (км) - осталось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743200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1)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4495800"/>
            <a:ext cx="819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Ответ: весь путь 1470 километров, осталось проехать 630 км.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04800"/>
            <a:ext cx="71189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002060"/>
                </a:solidFill>
              </a:rPr>
              <a:t> Тренажёр.                Найди:</a:t>
            </a:r>
            <a:endParaRPr lang="ru-RU" sz="4800" dirty="0">
              <a:solidFill>
                <a:srgbClr val="002060"/>
              </a:solidFill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799" y="1295400"/>
            <a:ext cx="2009503" cy="149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295401"/>
            <a:ext cx="2209800" cy="1634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2971800"/>
            <a:ext cx="2421466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4572000"/>
            <a:ext cx="20193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" y="2971799"/>
            <a:ext cx="1905000" cy="1360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29200" y="4572000"/>
            <a:ext cx="2057400" cy="1527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304800"/>
            <a:ext cx="48439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5024"/>
                </a:solidFill>
              </a:rPr>
              <a:t>III</a:t>
            </a:r>
            <a:r>
              <a:rPr lang="ru-RU" sz="4000" b="1" dirty="0" smtClean="0">
                <a:solidFill>
                  <a:srgbClr val="005024"/>
                </a:solidFill>
              </a:rPr>
              <a:t>.  «На отношение».</a:t>
            </a:r>
            <a:endParaRPr lang="ru-RU" sz="4000" b="1" dirty="0">
              <a:solidFill>
                <a:srgbClr val="00502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816" y="1219200"/>
            <a:ext cx="90531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Какую часть число 9 составляет от числа 36?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Чтобы узнать, какую часть одно число составляет 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от другого,  надо это число разделить на другое.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276600"/>
            <a:ext cx="1981200" cy="1594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/>
          <a:srcRect l="20339" b="-15464"/>
          <a:stretch>
            <a:fillRect/>
          </a:stretch>
        </p:blipFill>
        <p:spPr bwMode="auto">
          <a:xfrm>
            <a:off x="457199" y="228600"/>
            <a:ext cx="86339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762000"/>
            <a:ext cx="7296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828800"/>
            <a:ext cx="50741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3733800"/>
            <a:ext cx="549332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28600"/>
            <a:ext cx="55579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Совместная трапеза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219200"/>
            <a:ext cx="363227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Иван – 4 л.</a:t>
            </a:r>
          </a:p>
          <a:p>
            <a:r>
              <a:rPr lang="ru-RU" sz="3200" dirty="0" smtClean="0"/>
              <a:t>Пётр –  5 л.</a:t>
            </a:r>
          </a:p>
          <a:p>
            <a:r>
              <a:rPr lang="ru-RU" sz="3200" dirty="0" smtClean="0"/>
              <a:t>Семён – 6 патронов</a:t>
            </a:r>
            <a:endParaRPr lang="ru-RU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057400"/>
            <a:ext cx="10572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1143000"/>
            <a:ext cx="10572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143000"/>
            <a:ext cx="10572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971800"/>
            <a:ext cx="42767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657600"/>
            <a:ext cx="319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4191000"/>
            <a:ext cx="47625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4648200"/>
            <a:ext cx="45529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" y="5257800"/>
            <a:ext cx="45815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3810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Число 18 увеличили в 2 раза и взяли из произведения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90600"/>
            <a:ext cx="4000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3400" y="1066800"/>
            <a:ext cx="510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часть. Сколько единиц взяли?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52400" y="2113746"/>
            <a:ext cx="6705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Из 10 кг муки выпекают 13 кг хлеба.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Сколько хлеба получится из 40 кг муки 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505200"/>
            <a:ext cx="20277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Проверка: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3505200"/>
            <a:ext cx="5705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6600"/>
                </a:solidFill>
              </a:rPr>
              <a:t> 8 000 004,  507,  1 000 009, 80</a:t>
            </a:r>
            <a:r>
              <a:rPr lang="en-US" sz="3200" b="1" dirty="0" smtClean="0">
                <a:solidFill>
                  <a:srgbClr val="006600"/>
                </a:solidFill>
              </a:rPr>
              <a:t>3</a:t>
            </a:r>
            <a:r>
              <a:rPr lang="ru-RU" sz="3200" b="1" dirty="0" smtClean="0">
                <a:solidFill>
                  <a:srgbClr val="006600"/>
                </a:solidFill>
              </a:rPr>
              <a:t>,</a:t>
            </a:r>
            <a:endParaRPr lang="ru-RU" sz="3200" b="1" dirty="0">
              <a:solidFill>
                <a:srgbClr val="00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4267200"/>
            <a:ext cx="6131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6600"/>
                </a:solidFill>
              </a:rPr>
              <a:t> 128 600,  96 000,  4 </a:t>
            </a:r>
            <a:r>
              <a:rPr lang="ru-RU" sz="3200" b="1" smtClean="0">
                <a:solidFill>
                  <a:srgbClr val="006600"/>
                </a:solidFill>
              </a:rPr>
              <a:t>коп.,  </a:t>
            </a:r>
            <a:r>
              <a:rPr lang="ru-RU" sz="3200" b="1" dirty="0" smtClean="0">
                <a:solidFill>
                  <a:srgbClr val="006600"/>
                </a:solidFill>
              </a:rPr>
              <a:t>9,  52 кг</a:t>
            </a:r>
            <a:endParaRPr lang="ru-RU" sz="32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304800"/>
            <a:ext cx="2111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 дм = 10 см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657600"/>
            <a:ext cx="2571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 дм</a:t>
            </a:r>
            <a:r>
              <a:rPr lang="ru-RU" sz="2800" b="1" baseline="30000" dirty="0" smtClean="0"/>
              <a:t>2</a:t>
            </a:r>
            <a:r>
              <a:rPr lang="ru-RU" sz="2800" b="1" dirty="0" smtClean="0"/>
              <a:t> = 100 см</a:t>
            </a:r>
            <a:r>
              <a:rPr lang="ru-RU" sz="2800" b="1" baseline="30000" dirty="0" smtClean="0"/>
              <a:t>2</a:t>
            </a:r>
            <a:endParaRPr lang="ru-RU" sz="2800" b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429000" y="609600"/>
            <a:ext cx="4495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429000" y="457200"/>
            <a:ext cx="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924800" y="457200"/>
            <a:ext cx="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Куб 17"/>
          <p:cNvSpPr/>
          <p:nvPr/>
        </p:nvSpPr>
        <p:spPr>
          <a:xfrm>
            <a:off x="3429000" y="1143000"/>
            <a:ext cx="4648200" cy="4648200"/>
          </a:xfrm>
          <a:prstGeom prst="cube">
            <a:avLst>
              <a:gd name="adj" fmla="val 491"/>
            </a:avLst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1 дм</a:t>
            </a:r>
            <a:r>
              <a:rPr lang="ru-RU" sz="2800" b="1" baseline="30000" dirty="0" smtClean="0">
                <a:solidFill>
                  <a:schemeClr val="tx1"/>
                </a:solidFill>
              </a:rPr>
              <a:t>2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0200" y="1219200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10 см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5400000">
            <a:off x="7438219" y="2924981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10 см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304800"/>
            <a:ext cx="2111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 дм = 10 см</a:t>
            </a:r>
            <a:endParaRPr lang="ru-RU" sz="2800" b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429000" y="609600"/>
            <a:ext cx="3657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429000" y="457200"/>
            <a:ext cx="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086600" y="457200"/>
            <a:ext cx="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33400" y="1143000"/>
            <a:ext cx="2720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 дм</a:t>
            </a:r>
            <a:r>
              <a:rPr lang="ru-RU" sz="2800" b="1" baseline="30000" dirty="0" smtClean="0"/>
              <a:t>3</a:t>
            </a:r>
            <a:r>
              <a:rPr lang="ru-RU" sz="2800" b="1" dirty="0" smtClean="0"/>
              <a:t> = 1000 см</a:t>
            </a:r>
            <a:r>
              <a:rPr lang="ru-RU" sz="2800" b="1" baseline="30000" dirty="0" smtClean="0"/>
              <a:t>3</a:t>
            </a:r>
            <a:endParaRPr lang="ru-RU" sz="2800" b="1" baseline="30000" dirty="0"/>
          </a:p>
        </p:txBody>
      </p:sp>
      <p:sp>
        <p:nvSpPr>
          <p:cNvPr id="10" name="Куб 9"/>
          <p:cNvSpPr/>
          <p:nvPr/>
        </p:nvSpPr>
        <p:spPr>
          <a:xfrm>
            <a:off x="3352800" y="1066800"/>
            <a:ext cx="3657600" cy="3429000"/>
          </a:xfrm>
          <a:prstGeom prst="cub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19600" y="3962400"/>
            <a:ext cx="99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1 дм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 rot="16200000">
            <a:off x="5465516" y="2687884"/>
            <a:ext cx="8082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/>
              <a:t>1 дм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 rot="18756168">
            <a:off x="6135343" y="3499477"/>
            <a:ext cx="8082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/>
              <a:t>1 дм</a:t>
            </a:r>
            <a:endParaRPr lang="ru-RU" sz="2400" b="1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 flipH="1">
            <a:off x="3276600" y="4495800"/>
            <a:ext cx="281940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6172200" y="1828800"/>
            <a:ext cx="0" cy="25146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6096000" y="3657600"/>
            <a:ext cx="914400" cy="838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4419600" y="4572000"/>
            <a:ext cx="99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10 см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 rot="18756168">
            <a:off x="6270910" y="3995023"/>
            <a:ext cx="9124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10 см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 rot="16200000">
            <a:off x="5946818" y="2435182"/>
            <a:ext cx="9124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10 см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единительная линия 14"/>
          <p:cNvCxnSpPr/>
          <p:nvPr/>
        </p:nvCxnSpPr>
        <p:spPr>
          <a:xfrm>
            <a:off x="7086600" y="457200"/>
            <a:ext cx="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04800" y="228600"/>
            <a:ext cx="2492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1 м</a:t>
            </a:r>
            <a:r>
              <a:rPr lang="ru-RU" sz="2800" b="1" baseline="30000" dirty="0" smtClean="0">
                <a:solidFill>
                  <a:srgbClr val="0070C0"/>
                </a:solidFill>
              </a:rPr>
              <a:t>3</a:t>
            </a:r>
            <a:r>
              <a:rPr lang="ru-RU" sz="2800" b="1" dirty="0" smtClean="0">
                <a:solidFill>
                  <a:srgbClr val="0070C0"/>
                </a:solidFill>
              </a:rPr>
              <a:t> =          дм</a:t>
            </a:r>
            <a:r>
              <a:rPr lang="ru-RU" sz="2800" b="1" baseline="30000" dirty="0" smtClean="0">
                <a:solidFill>
                  <a:srgbClr val="0070C0"/>
                </a:solidFill>
              </a:rPr>
              <a:t>3</a:t>
            </a:r>
            <a:endParaRPr lang="ru-RU" sz="2800" b="1" baseline="30000" dirty="0">
              <a:solidFill>
                <a:srgbClr val="0070C0"/>
              </a:solidFill>
            </a:endParaRPr>
          </a:p>
        </p:txBody>
      </p:sp>
      <p:sp>
        <p:nvSpPr>
          <p:cNvPr id="10" name="Куб 9"/>
          <p:cNvSpPr/>
          <p:nvPr/>
        </p:nvSpPr>
        <p:spPr>
          <a:xfrm>
            <a:off x="2743200" y="457200"/>
            <a:ext cx="6096000" cy="5943600"/>
          </a:xfrm>
          <a:prstGeom prst="cub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95800" y="6396335"/>
            <a:ext cx="99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1 м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 rot="16200000">
            <a:off x="6774484" y="3436316"/>
            <a:ext cx="6286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/>
              <a:t>1 м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 rot="18756168">
            <a:off x="7764544" y="5719402"/>
            <a:ext cx="6286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/>
              <a:t>1 м</a:t>
            </a:r>
            <a:endParaRPr lang="ru-RU" sz="2400" b="1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 flipH="1">
            <a:off x="2743200" y="6400800"/>
            <a:ext cx="457200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 flipV="1">
            <a:off x="7315200" y="1981200"/>
            <a:ext cx="76200" cy="44196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7391400" y="4876800"/>
            <a:ext cx="1447800" cy="1447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4419600" y="5943600"/>
            <a:ext cx="137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100 см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 rot="18756168">
            <a:off x="8078687" y="5195251"/>
            <a:ext cx="10679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100 см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 rot="16200000">
            <a:off x="6554872" y="4417928"/>
            <a:ext cx="10679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100 см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" y="914400"/>
            <a:ext cx="3223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1 м</a:t>
            </a:r>
            <a:r>
              <a:rPr lang="ru-RU" sz="2800" b="1" baseline="30000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 = 1 000 000 см</a:t>
            </a:r>
            <a:r>
              <a:rPr lang="ru-RU" sz="2800" b="1" baseline="30000" dirty="0" smtClean="0">
                <a:solidFill>
                  <a:srgbClr val="C00000"/>
                </a:solidFill>
              </a:rPr>
              <a:t>3</a:t>
            </a:r>
            <a:endParaRPr lang="ru-RU" sz="2800" b="1" baseline="30000" dirty="0">
              <a:solidFill>
                <a:srgbClr val="C0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267200" y="5943600"/>
            <a:ext cx="137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10 дм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 rot="16200000">
            <a:off x="6606970" y="4417928"/>
            <a:ext cx="9637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10 дм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rot="18756168">
            <a:off x="8166052" y="5156903"/>
            <a:ext cx="9637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10 дм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219200" y="228600"/>
            <a:ext cx="9156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1000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8" grpId="0"/>
      <p:bldP spid="29" grpId="0"/>
      <p:bldP spid="23" grpId="0"/>
      <p:bldP spid="26" grpId="0"/>
      <p:bldP spid="26" grpId="1"/>
      <p:bldP spid="30" grpId="0"/>
      <p:bldP spid="30" grpId="1"/>
      <p:bldP spid="31" grpId="0"/>
      <p:bldP spid="3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04800" y="914400"/>
            <a:ext cx="27222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4623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200 см</a:t>
            </a:r>
            <a:r>
              <a:rPr kumimoji="0" lang="ru-RU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… 2 м</a:t>
            </a:r>
            <a:r>
              <a:rPr kumimoji="0" lang="ru-RU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04800" y="2057400"/>
            <a:ext cx="34371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300000 см</a:t>
            </a:r>
            <a:r>
              <a:rPr lang="ru-RU" sz="2800" b="1" baseline="30000" dirty="0" smtClean="0"/>
              <a:t>3</a:t>
            </a:r>
            <a:r>
              <a:rPr lang="ru-RU" sz="2800" b="1" dirty="0" smtClean="0"/>
              <a:t> = </a:t>
            </a:r>
            <a:r>
              <a:rPr lang="ru-RU" sz="2800" b="1" dirty="0" smtClean="0">
                <a:solidFill>
                  <a:srgbClr val="005024"/>
                </a:solidFill>
              </a:rPr>
              <a:t>... </a:t>
            </a:r>
            <a:r>
              <a:rPr lang="ru-RU" sz="2800" b="1" dirty="0" smtClean="0"/>
              <a:t>   дм</a:t>
            </a:r>
            <a:r>
              <a:rPr lang="ru-RU" sz="2800" b="1" baseline="30000" dirty="0" smtClean="0"/>
              <a:t>3</a:t>
            </a:r>
            <a:endParaRPr lang="ru-RU" sz="28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04800" y="2895600"/>
            <a:ext cx="34547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72 000 мм</a:t>
            </a:r>
            <a:r>
              <a:rPr lang="ru-RU" sz="2800" b="1" baseline="30000" dirty="0" smtClean="0"/>
              <a:t>3</a:t>
            </a:r>
            <a:r>
              <a:rPr lang="ru-RU" sz="2800" b="1" dirty="0" smtClean="0"/>
              <a:t>  …  72 см</a:t>
            </a:r>
            <a:r>
              <a:rPr lang="ru-RU" sz="2800" b="1" baseline="30000" dirty="0" smtClean="0"/>
              <a:t>3</a:t>
            </a:r>
            <a:endParaRPr lang="ru-RU" sz="28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4114800"/>
            <a:ext cx="34612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 1760 дм</a:t>
            </a:r>
            <a:r>
              <a:rPr lang="ru-RU" sz="3200" b="1" baseline="30000" dirty="0" smtClean="0"/>
              <a:t>3  </a:t>
            </a:r>
            <a:r>
              <a:rPr lang="ru-RU" sz="3200" b="1" dirty="0" smtClean="0"/>
              <a:t>…   2 м</a:t>
            </a:r>
            <a:r>
              <a:rPr lang="ru-RU" sz="3200" b="1" baseline="30000" dirty="0" smtClean="0"/>
              <a:t>3 </a:t>
            </a:r>
            <a:r>
              <a:rPr lang="ru-RU" dirty="0" smtClean="0"/>
              <a:t>;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638800" y="6096000"/>
            <a:ext cx="1521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5024"/>
                </a:solidFill>
              </a:rPr>
              <a:t>1 дм</a:t>
            </a:r>
            <a:r>
              <a:rPr lang="ru-RU" sz="2400" b="1" baseline="30000" dirty="0" smtClean="0">
                <a:solidFill>
                  <a:srgbClr val="005024"/>
                </a:solidFill>
              </a:rPr>
              <a:t>3</a:t>
            </a:r>
            <a:r>
              <a:rPr lang="ru-RU" sz="2400" b="1" dirty="0" smtClean="0">
                <a:solidFill>
                  <a:srgbClr val="005024"/>
                </a:solidFill>
              </a:rPr>
              <a:t> = 1л</a:t>
            </a:r>
            <a:endParaRPr lang="ru-RU" sz="2400" b="1" dirty="0">
              <a:solidFill>
                <a:srgbClr val="005024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5334000"/>
            <a:ext cx="1447800" cy="1262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228600" y="5486400"/>
            <a:ext cx="40943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3 430 000 см</a:t>
            </a:r>
            <a:r>
              <a:rPr lang="ru-RU" sz="3200" b="1" baseline="30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 </a:t>
            </a:r>
            <a:r>
              <a:rPr lang="ru-RU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  490 л 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5486400" y="914400"/>
            <a:ext cx="3223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1 м</a:t>
            </a:r>
            <a:r>
              <a:rPr lang="ru-RU" sz="2800" b="1" baseline="30000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 = 1 000 000 см</a:t>
            </a:r>
            <a:r>
              <a:rPr lang="ru-RU" sz="2800" b="1" baseline="30000" dirty="0" smtClean="0">
                <a:solidFill>
                  <a:srgbClr val="C00000"/>
                </a:solidFill>
              </a:rPr>
              <a:t>3</a:t>
            </a:r>
            <a:endParaRPr lang="ru-RU" sz="2800" b="1" baseline="30000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76600" y="990600"/>
            <a:ext cx="1803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1 м = 100 см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 cstate="print"/>
          <a:srcRect l="16552" t="-10345"/>
          <a:stretch>
            <a:fillRect/>
          </a:stretch>
        </p:blipFill>
        <p:spPr bwMode="auto">
          <a:xfrm rot="10800000" flipH="1">
            <a:off x="1676400" y="914400"/>
            <a:ext cx="3841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3810000" y="2133600"/>
            <a:ext cx="1827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1 дм = 10 см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19800" y="2057400"/>
            <a:ext cx="2720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1 дм</a:t>
            </a:r>
            <a:r>
              <a:rPr lang="ru-RU" sz="2800" b="1" baseline="30000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 = 1000 см</a:t>
            </a:r>
            <a:r>
              <a:rPr lang="ru-RU" sz="2800" b="1" baseline="30000" dirty="0" smtClean="0">
                <a:solidFill>
                  <a:srgbClr val="C00000"/>
                </a:solidFill>
              </a:rPr>
              <a:t>3</a:t>
            </a:r>
            <a:endParaRPr lang="ru-RU" sz="2800" b="1" baseline="30000" dirty="0">
              <a:solidFill>
                <a:srgbClr val="C000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2133600"/>
            <a:ext cx="61383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3962400" y="2971800"/>
            <a:ext cx="1867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1 см = 10 мм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0" y="2895600"/>
            <a:ext cx="27687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1 см</a:t>
            </a:r>
            <a:r>
              <a:rPr lang="ru-RU" sz="2800" b="1" baseline="30000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 = 1000 мм</a:t>
            </a:r>
            <a:r>
              <a:rPr lang="ru-RU" sz="2800" b="1" baseline="30000" dirty="0" smtClean="0">
                <a:solidFill>
                  <a:srgbClr val="C00000"/>
                </a:solidFill>
              </a:rPr>
              <a:t>3</a:t>
            </a:r>
            <a:endParaRPr lang="ru-RU" sz="2800" b="1" baseline="30000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43600" y="4114800"/>
            <a:ext cx="25699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1 м</a:t>
            </a:r>
            <a:r>
              <a:rPr lang="ru-RU" sz="2800" b="1" baseline="30000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 = 1000 дм</a:t>
            </a:r>
            <a:r>
              <a:rPr lang="ru-RU" sz="2800" b="1" baseline="30000" dirty="0" smtClean="0">
                <a:solidFill>
                  <a:srgbClr val="C00000"/>
                </a:solidFill>
              </a:rPr>
              <a:t>3</a:t>
            </a:r>
            <a:endParaRPr lang="ru-RU" sz="2800" b="1" baseline="30000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96000" y="5486400"/>
            <a:ext cx="2720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1 дм</a:t>
            </a:r>
            <a:r>
              <a:rPr lang="ru-RU" sz="2800" b="1" baseline="30000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 = 1000 см</a:t>
            </a:r>
            <a:r>
              <a:rPr lang="ru-RU" sz="2800" b="1" baseline="30000" dirty="0" smtClean="0">
                <a:solidFill>
                  <a:srgbClr val="C00000"/>
                </a:solidFill>
              </a:rPr>
              <a:t>3</a:t>
            </a:r>
            <a:endParaRPr lang="ru-RU" sz="2800" b="1" baseline="30000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33800" y="4191000"/>
            <a:ext cx="1699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1 м = 10 дм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43000" y="152400"/>
            <a:ext cx="72416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5024"/>
                </a:solidFill>
              </a:rPr>
              <a:t>Преобразование именованных единиц</a:t>
            </a:r>
            <a:endParaRPr lang="ru-RU" sz="3200" b="1" dirty="0">
              <a:solidFill>
                <a:srgbClr val="005024"/>
              </a:solidFill>
            </a:endParaRPr>
          </a:p>
        </p:txBody>
      </p:sp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381000" y="1371600"/>
            <a:ext cx="40414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4623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200 см</a:t>
            </a:r>
            <a:r>
              <a:rPr kumimoji="0" lang="ru-RU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2 000 000 см</a:t>
            </a:r>
            <a:r>
              <a:rPr kumimoji="0" lang="ru-RU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3" cstate="print"/>
          <a:srcRect l="16552" t="-10345"/>
          <a:stretch>
            <a:fillRect/>
          </a:stretch>
        </p:blipFill>
        <p:spPr bwMode="auto">
          <a:xfrm rot="10800000" flipH="1">
            <a:off x="1676400" y="1371600"/>
            <a:ext cx="3841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Куб 34"/>
          <p:cNvSpPr/>
          <p:nvPr/>
        </p:nvSpPr>
        <p:spPr>
          <a:xfrm>
            <a:off x="7315200" y="1447800"/>
            <a:ext cx="533400" cy="533400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7315200" y="1981200"/>
            <a:ext cx="381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7696200" y="1828800"/>
            <a:ext cx="152400" cy="152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7696200" y="1600200"/>
            <a:ext cx="0" cy="381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304800" y="3352800"/>
            <a:ext cx="41905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72 000 мм</a:t>
            </a:r>
            <a:r>
              <a:rPr lang="ru-RU" sz="2800" b="1" baseline="30000" dirty="0" smtClean="0"/>
              <a:t>3</a:t>
            </a:r>
            <a:r>
              <a:rPr lang="ru-RU" sz="2800" b="1" dirty="0" smtClean="0"/>
              <a:t>  …  72 000 мм</a:t>
            </a:r>
            <a:r>
              <a:rPr lang="ru-RU" sz="2800" b="1" baseline="30000" dirty="0" smtClean="0"/>
              <a:t>3</a:t>
            </a:r>
            <a:endParaRPr lang="ru-RU" sz="2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3505200"/>
            <a:ext cx="2667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3048000"/>
            <a:ext cx="2667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Прямоугольник 46"/>
          <p:cNvSpPr/>
          <p:nvPr/>
        </p:nvSpPr>
        <p:spPr>
          <a:xfrm>
            <a:off x="152400" y="4724400"/>
            <a:ext cx="43877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 1760 дм</a:t>
            </a:r>
            <a:r>
              <a:rPr lang="ru-RU" sz="3200" b="1" baseline="30000" dirty="0" smtClean="0"/>
              <a:t>3  </a:t>
            </a:r>
            <a:r>
              <a:rPr lang="ru-RU" sz="3200" b="1" dirty="0" smtClean="0"/>
              <a:t>…   2 000 дм</a:t>
            </a:r>
            <a:r>
              <a:rPr lang="ru-RU" sz="3200" b="1" baseline="30000" dirty="0" smtClean="0"/>
              <a:t>3 </a:t>
            </a:r>
            <a:r>
              <a:rPr lang="ru-RU" dirty="0" smtClean="0"/>
              <a:t>;</a:t>
            </a:r>
            <a:endParaRPr lang="ru-RU" dirty="0"/>
          </a:p>
        </p:txBody>
      </p:sp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3" cstate="print"/>
          <a:srcRect l="16552" t="-10345"/>
          <a:stretch>
            <a:fillRect/>
          </a:stretch>
        </p:blipFill>
        <p:spPr bwMode="auto">
          <a:xfrm rot="10800000" flipH="1">
            <a:off x="1981200" y="4800600"/>
            <a:ext cx="3841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3"/>
          <p:cNvPicPr>
            <a:picLocks noChangeAspect="1" noChangeArrowheads="1"/>
          </p:cNvPicPr>
          <p:nvPr/>
        </p:nvPicPr>
        <p:blipFill>
          <a:blip r:embed="rId3" cstate="print"/>
          <a:srcRect l="16552" t="-10345"/>
          <a:stretch>
            <a:fillRect/>
          </a:stretch>
        </p:blipFill>
        <p:spPr bwMode="auto">
          <a:xfrm rot="10800000" flipH="1">
            <a:off x="1981200" y="4191000"/>
            <a:ext cx="3841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Прямоугольник 49"/>
          <p:cNvSpPr/>
          <p:nvPr/>
        </p:nvSpPr>
        <p:spPr>
          <a:xfrm>
            <a:off x="228600" y="6096000"/>
            <a:ext cx="38988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3 430 дм</a:t>
            </a:r>
            <a:r>
              <a:rPr lang="ru-RU" sz="3200" b="1" baseline="30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 </a:t>
            </a:r>
            <a:r>
              <a:rPr lang="ru-RU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  490 дм</a:t>
            </a:r>
            <a:r>
              <a:rPr lang="ru-RU" sz="3200" b="1" baseline="30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3200" dirty="0"/>
          </a:p>
        </p:txBody>
      </p:sp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3" cstate="print"/>
          <a:srcRect l="16552" t="-10345"/>
          <a:stretch>
            <a:fillRect/>
          </a:stretch>
        </p:blipFill>
        <p:spPr bwMode="auto">
          <a:xfrm flipH="1">
            <a:off x="1981200" y="6096000"/>
            <a:ext cx="3841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3"/>
          <p:cNvPicPr>
            <a:picLocks noChangeAspect="1" noChangeArrowheads="1"/>
          </p:cNvPicPr>
          <p:nvPr/>
        </p:nvPicPr>
        <p:blipFill>
          <a:blip r:embed="rId3" cstate="print"/>
          <a:srcRect l="16552" t="-10345"/>
          <a:stretch>
            <a:fillRect/>
          </a:stretch>
        </p:blipFill>
        <p:spPr bwMode="auto">
          <a:xfrm flipH="1">
            <a:off x="2667000" y="5410200"/>
            <a:ext cx="3841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7" grpId="0"/>
      <p:bldP spid="19" grpId="0"/>
      <p:bldP spid="20" grpId="0"/>
      <p:bldP spid="21" grpId="0"/>
      <p:bldP spid="24" grpId="0"/>
      <p:bldP spid="25" grpId="0"/>
      <p:bldP spid="17" grpId="0"/>
      <p:bldP spid="18" grpId="0"/>
      <p:bldP spid="26" grpId="0"/>
      <p:bldP spid="27" grpId="0"/>
      <p:bldP spid="28" grpId="0"/>
      <p:bldP spid="33" grpId="0"/>
      <p:bldP spid="45" grpId="0"/>
      <p:bldP spid="47" grpId="0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уб 3"/>
          <p:cNvSpPr/>
          <p:nvPr/>
        </p:nvSpPr>
        <p:spPr>
          <a:xfrm>
            <a:off x="1000100" y="2000240"/>
            <a:ext cx="6286544" cy="3143272"/>
          </a:xfrm>
          <a:prstGeom prst="cube">
            <a:avLst/>
          </a:prstGeom>
          <a:solidFill>
            <a:srgbClr val="6699FF">
              <a:alpha val="63000"/>
            </a:srgbClr>
          </a:solidFill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000364" y="5143512"/>
            <a:ext cx="1143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80см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 rot="18839707">
            <a:off x="6549916" y="4598792"/>
            <a:ext cx="11608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40см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8188290" y="2177268"/>
            <a:ext cx="12650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60 см</a:t>
            </a:r>
            <a:endParaRPr lang="ru-RU" sz="3600" dirty="0"/>
          </a:p>
        </p:txBody>
      </p:sp>
      <p:sp>
        <p:nvSpPr>
          <p:cNvPr id="16" name="Куб 15"/>
          <p:cNvSpPr/>
          <p:nvPr/>
        </p:nvSpPr>
        <p:spPr>
          <a:xfrm>
            <a:off x="1000100" y="785794"/>
            <a:ext cx="6301124" cy="2052000"/>
          </a:xfrm>
          <a:prstGeom prst="cube">
            <a:avLst>
              <a:gd name="adj" fmla="val 40229"/>
            </a:avLst>
          </a:prstGeom>
          <a:noFill/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авая фигурная скобка 16"/>
          <p:cNvSpPr/>
          <p:nvPr/>
        </p:nvSpPr>
        <p:spPr>
          <a:xfrm>
            <a:off x="8358214" y="714356"/>
            <a:ext cx="155447" cy="3643338"/>
          </a:xfrm>
          <a:prstGeom prst="rightBrac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авая фигурная скобка 17"/>
          <p:cNvSpPr/>
          <p:nvPr/>
        </p:nvSpPr>
        <p:spPr>
          <a:xfrm flipH="1">
            <a:off x="7429520" y="714356"/>
            <a:ext cx="142875" cy="1285884"/>
          </a:xfrm>
          <a:prstGeom prst="rightBrac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7323931" y="1034259"/>
            <a:ext cx="1143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10см</a:t>
            </a:r>
            <a:endParaRPr lang="ru-RU" sz="36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828800" y="838200"/>
            <a:ext cx="0" cy="1143000"/>
          </a:xfrm>
          <a:prstGeom prst="line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00200" y="152400"/>
            <a:ext cx="60119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Найти объём воды в аквариуме.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0" y="0"/>
            <a:ext cx="6255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Найти площадь треугольника.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838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7730" y="1371600"/>
            <a:ext cx="4882896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761999"/>
            <a:ext cx="3352800" cy="2657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3581400"/>
            <a:ext cx="7086600" cy="110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66800" y="4648200"/>
            <a:ext cx="6858000" cy="1099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66800" y="5791200"/>
            <a:ext cx="6858000" cy="855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828800"/>
            <a:ext cx="214488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1371600" y="0"/>
            <a:ext cx="6255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Найти площадь треугольника.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999" y="838200"/>
            <a:ext cx="4211053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4343400"/>
            <a:ext cx="885279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448</Words>
  <Application>Microsoft Office PowerPoint</Application>
  <PresentationFormat>Экран (4:3)</PresentationFormat>
  <Paragraphs>100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PC</cp:lastModifiedBy>
  <cp:revision>52</cp:revision>
  <dcterms:created xsi:type="dcterms:W3CDTF">2020-06-09T15:15:50Z</dcterms:created>
  <dcterms:modified xsi:type="dcterms:W3CDTF">2020-06-11T03:35:54Z</dcterms:modified>
</cp:coreProperties>
</file>