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7"/>
  </p:notesMasterIdLst>
  <p:sldIdLst>
    <p:sldId id="256" r:id="rId2"/>
    <p:sldId id="334" r:id="rId3"/>
    <p:sldId id="335" r:id="rId4"/>
    <p:sldId id="294" r:id="rId5"/>
    <p:sldId id="336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25" r:id="rId17"/>
    <p:sldId id="329" r:id="rId18"/>
    <p:sldId id="330" r:id="rId19"/>
    <p:sldId id="331" r:id="rId20"/>
    <p:sldId id="332" r:id="rId21"/>
    <p:sldId id="333" r:id="rId22"/>
    <p:sldId id="300" r:id="rId23"/>
    <p:sldId id="301" r:id="rId24"/>
    <p:sldId id="337" r:id="rId25"/>
    <p:sldId id="29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1ADC8-65B0-49A5-9CC7-D20178CD403B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D619B-D2CB-460C-AF42-349C227ED4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04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8364FC6-CD0D-4FA7-8108-CA4BEC8DC70F}" type="slidenum">
              <a:rPr lang="ru-RU" altLang="ru-RU" smtClean="0">
                <a:latin typeface="Calibri" pitchFamily="34" charset="0"/>
              </a:rPr>
              <a:pPr/>
              <a:t>9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7978EB3-65DB-45B1-BC06-C1BD468003FB}" type="slidenum">
              <a:rPr lang="ru-RU" altLang="ru-RU" smtClean="0">
                <a:latin typeface="Calibri" pitchFamily="34" charset="0"/>
              </a:rPr>
              <a:pPr/>
              <a:t>12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9F95-12E9-4C8E-8EDF-842DC996CD02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DCD6-7A65-4AFE-8ABB-976EBC25C0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9F95-12E9-4C8E-8EDF-842DC996CD02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DCD6-7A65-4AFE-8ABB-976EBC25C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9F95-12E9-4C8E-8EDF-842DC996CD02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DCD6-7A65-4AFE-8ABB-976EBC25C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9F95-12E9-4C8E-8EDF-842DC996CD02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DCD6-7A65-4AFE-8ABB-976EBC25C0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9F95-12E9-4C8E-8EDF-842DC996CD02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DCD6-7A65-4AFE-8ABB-976EBC25C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9F95-12E9-4C8E-8EDF-842DC996CD02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DCD6-7A65-4AFE-8ABB-976EBC25C0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9F95-12E9-4C8E-8EDF-842DC996CD02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DCD6-7A65-4AFE-8ABB-976EBC25C0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9F95-12E9-4C8E-8EDF-842DC996CD02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DCD6-7A65-4AFE-8ABB-976EBC25C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9F95-12E9-4C8E-8EDF-842DC996CD02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DCD6-7A65-4AFE-8ABB-976EBC25C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9F95-12E9-4C8E-8EDF-842DC996CD02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DCD6-7A65-4AFE-8ABB-976EBC25C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9F95-12E9-4C8E-8EDF-842DC996CD02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DCD6-7A65-4AFE-8ABB-976EBC25C0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979F95-12E9-4C8E-8EDF-842DC996CD02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9CDCD6-7A65-4AFE-8ABB-976EBC25C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2.xml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74;&#1077;&#1083;&#1080;&#1082;.avi" TargetMode="Externa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3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.xml"/><Relationship Id="rId2" Type="http://schemas.openxmlformats.org/officeDocument/2006/relationships/video" Target="file:///C:\Users\user\Desktop\&#1084;&#1086;&#1090;&#1086;&#1094;&#1080;&#1082;&#1083;.avi" TargetMode="External"/><Relationship Id="rId1" Type="http://schemas.openxmlformats.org/officeDocument/2006/relationships/audio" Target="file:///C:\Users\user\Desktop\mob.ua-motocikl_v2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62400" y="304800"/>
            <a:ext cx="1204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Урок 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09600"/>
            <a:ext cx="55050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Арифметический диктант:</a:t>
            </a:r>
          </a:p>
          <a:p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412776"/>
            <a:ext cx="432048" cy="792088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55576" y="1556792"/>
            <a:ext cx="3840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6.  Чему равно всё число?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79512" y="2204864"/>
            <a:ext cx="7953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Длина участка прямоугольной формы 40 м, ширина 60 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Десятая часть площади засажена морковью.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Какая площадь отведена под морковь?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07504" y="3501008"/>
            <a:ext cx="79854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Длина участка 8100 м.  Это в 90 раз больше, чем ширина.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Чему равна ширина участка?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79512" y="4365104"/>
            <a:ext cx="1157462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 6 часов теплоход прошёл 180 км,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машина за 4 часа проехала 360 км.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Во сколько раз скорость теплохода меньше скорости машины?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79512" y="5805264"/>
            <a:ext cx="5251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От суммы чисел 550  и  250  найдите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5733256"/>
            <a:ext cx="219453" cy="720080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652120" y="5805264"/>
            <a:ext cx="10150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часть.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40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1030" grpId="0"/>
      <p:bldP spid="1031" grpId="0"/>
      <p:bldP spid="1032" grpId="0"/>
      <p:bldP spid="1034" grpId="0"/>
      <p:bldP spid="1035" grpId="0"/>
      <p:bldP spid="103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7" descr="математика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743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mult7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97200"/>
            <a:ext cx="172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mult7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7508">
            <a:off x="3683000" y="3171825"/>
            <a:ext cx="117157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2484438" y="1989138"/>
            <a:ext cx="50403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FF0066"/>
                </a:solidFill>
                <a:latin typeface="Bookman Old Style" pitchFamily="18" charset="0"/>
              </a:rPr>
              <a:t>Скорость удаления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900113" y="4581525"/>
            <a:ext cx="7488237" cy="3111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900113" y="4292600"/>
            <a:ext cx="0" cy="82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8388350" y="4365625"/>
            <a:ext cx="0" cy="82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43438" y="3357563"/>
            <a:ext cx="0" cy="1420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Прямоугольник 15"/>
          <p:cNvSpPr>
            <a:spLocks noChangeArrowheads="1"/>
          </p:cNvSpPr>
          <p:nvPr/>
        </p:nvSpPr>
        <p:spPr bwMode="auto">
          <a:xfrm>
            <a:off x="2843213" y="4941888"/>
            <a:ext cx="7207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6600" b="1" i="1">
                <a:solidFill>
                  <a:srgbClr val="FF0000"/>
                </a:solidFill>
                <a:latin typeface="Bookman Old Style" pitchFamily="18" charset="0"/>
              </a:rPr>
              <a:t>v</a:t>
            </a:r>
            <a:r>
              <a:rPr lang="ru-RU" altLang="ru-RU" sz="6600" b="1" i="1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ru-RU" altLang="ru-RU" sz="6600">
              <a:latin typeface="Calibri" pitchFamily="34" charset="0"/>
            </a:endParaRPr>
          </a:p>
        </p:txBody>
      </p:sp>
      <p:sp>
        <p:nvSpPr>
          <p:cNvPr id="7179" name="Прямоугольник 16"/>
          <p:cNvSpPr>
            <a:spLocks noChangeArrowheads="1"/>
          </p:cNvSpPr>
          <p:nvPr/>
        </p:nvSpPr>
        <p:spPr bwMode="auto">
          <a:xfrm>
            <a:off x="5867400" y="5013325"/>
            <a:ext cx="11382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6600" b="1" i="1">
                <a:solidFill>
                  <a:srgbClr val="FF0000"/>
                </a:solidFill>
                <a:latin typeface="Bookman Old Style" pitchFamily="18" charset="0"/>
              </a:rPr>
              <a:t>v</a:t>
            </a:r>
            <a:r>
              <a:rPr lang="ru-RU" altLang="ru-RU" sz="2400" b="1" i="1">
                <a:solidFill>
                  <a:srgbClr val="FF0000"/>
                </a:solidFill>
                <a:latin typeface="Bookman Old Style" pitchFamily="18" charset="0"/>
              </a:rPr>
              <a:t>2</a:t>
            </a:r>
            <a:r>
              <a:rPr lang="ru-RU" altLang="ru-RU" sz="6600" b="1" i="1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ru-RU" altLang="ru-RU" sz="6600">
              <a:latin typeface="Calibri" pitchFamily="34" charset="0"/>
            </a:endParaRPr>
          </a:p>
        </p:txBody>
      </p:sp>
      <p:sp>
        <p:nvSpPr>
          <p:cNvPr id="7180" name="Прямоугольник 17"/>
          <p:cNvSpPr>
            <a:spLocks noChangeArrowheads="1"/>
          </p:cNvSpPr>
          <p:nvPr/>
        </p:nvSpPr>
        <p:spPr bwMode="auto">
          <a:xfrm>
            <a:off x="4572000" y="4941888"/>
            <a:ext cx="9032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6600" b="1" i="1">
                <a:solidFill>
                  <a:srgbClr val="FF0000"/>
                </a:solidFill>
                <a:latin typeface="Bookman Old Style" pitchFamily="18" charset="0"/>
              </a:rPr>
              <a:t>v</a:t>
            </a:r>
            <a:r>
              <a:rPr lang="ru-RU" altLang="ru-RU" sz="2000" b="1" i="1">
                <a:solidFill>
                  <a:srgbClr val="FF0000"/>
                </a:solidFill>
                <a:latin typeface="Bookman Old Style" pitchFamily="18" charset="0"/>
              </a:rPr>
              <a:t>1 </a:t>
            </a:r>
            <a:endParaRPr lang="ru-RU" altLang="ru-RU" sz="2000">
              <a:latin typeface="Calibri" pitchFamily="34" charset="0"/>
            </a:endParaRPr>
          </a:p>
        </p:txBody>
      </p:sp>
      <p:sp>
        <p:nvSpPr>
          <p:cNvPr id="7181" name="Прямоугольник 18"/>
          <p:cNvSpPr>
            <a:spLocks noChangeArrowheads="1"/>
          </p:cNvSpPr>
          <p:nvPr/>
        </p:nvSpPr>
        <p:spPr bwMode="auto">
          <a:xfrm>
            <a:off x="3419475" y="5229225"/>
            <a:ext cx="17287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FF0000"/>
                </a:solidFill>
                <a:latin typeface="Calibri" pitchFamily="34" charset="0"/>
              </a:rPr>
              <a:t>удал.</a:t>
            </a:r>
            <a:r>
              <a:rPr lang="en-US" altLang="ru-RU" sz="4800" b="1">
                <a:solidFill>
                  <a:srgbClr val="FF0000"/>
                </a:solidFill>
                <a:latin typeface="Calibri" pitchFamily="34" charset="0"/>
              </a:rPr>
              <a:t> = 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7182" name="TextBox 19"/>
          <p:cNvSpPr txBox="1">
            <a:spLocks noChangeArrowheads="1"/>
          </p:cNvSpPr>
          <p:nvPr/>
        </p:nvSpPr>
        <p:spPr bwMode="auto">
          <a:xfrm>
            <a:off x="5435600" y="5300663"/>
            <a:ext cx="360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FF0000"/>
                </a:solidFill>
                <a:latin typeface="Bookman Old Style" pitchFamily="18" charset="0"/>
              </a:rPr>
              <a:t>+</a:t>
            </a:r>
          </a:p>
        </p:txBody>
      </p:sp>
      <p:sp>
        <p:nvSpPr>
          <p:cNvPr id="7183" name="Прямоугольник 18"/>
          <p:cNvSpPr>
            <a:spLocks noChangeArrowheads="1"/>
          </p:cNvSpPr>
          <p:nvPr/>
        </p:nvSpPr>
        <p:spPr bwMode="auto">
          <a:xfrm>
            <a:off x="179512" y="116632"/>
            <a:ext cx="87849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600" b="1" i="1" dirty="0">
                <a:solidFill>
                  <a:srgbClr val="C00000"/>
                </a:solidFill>
                <a:latin typeface="Bookman Old Style" pitchFamily="18" charset="0"/>
              </a:rPr>
              <a:t>Задачи на движение в противоположных направлениях</a:t>
            </a: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4643438" y="3068638"/>
            <a:ext cx="306387" cy="288925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7164388" y="6308725"/>
            <a:ext cx="431800" cy="2889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Управляющая кнопка: домой 17">
            <a:hlinkClick r:id="rId6" action="ppaction://hlinksldjump" highlightClick="1"/>
          </p:cNvPr>
          <p:cNvSpPr/>
          <p:nvPr/>
        </p:nvSpPr>
        <p:spPr>
          <a:xfrm>
            <a:off x="7812088" y="6308725"/>
            <a:ext cx="431800" cy="2968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88350" y="6308725"/>
            <a:ext cx="503238" cy="2968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8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-0.30539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8" y="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fon_pptx-300x22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-317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bot-301020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281363"/>
            <a:ext cx="13684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Двойная стрелка влево/вправо 10"/>
          <p:cNvSpPr/>
          <p:nvPr/>
        </p:nvSpPr>
        <p:spPr>
          <a:xfrm>
            <a:off x="1549400" y="4375150"/>
            <a:ext cx="5759450" cy="61913"/>
          </a:xfrm>
          <a:prstGeom prst="leftRightArrow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7" name="TextBox 11"/>
          <p:cNvSpPr txBox="1">
            <a:spLocks noChangeArrowheads="1"/>
          </p:cNvSpPr>
          <p:nvPr/>
        </p:nvSpPr>
        <p:spPr bwMode="auto">
          <a:xfrm>
            <a:off x="4140200" y="4652963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87 км</a:t>
            </a:r>
          </a:p>
        </p:txBody>
      </p:sp>
      <p:sp>
        <p:nvSpPr>
          <p:cNvPr id="8198" name="Прямоугольник 12"/>
          <p:cNvSpPr>
            <a:spLocks noChangeArrowheads="1"/>
          </p:cNvSpPr>
          <p:nvPr/>
        </p:nvSpPr>
        <p:spPr bwMode="auto">
          <a:xfrm>
            <a:off x="468313" y="2781300"/>
            <a:ext cx="10810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3200" b="1" i="1">
                <a:solidFill>
                  <a:srgbClr val="FF0000"/>
                </a:solidFill>
                <a:latin typeface="Bookman Old Style" pitchFamily="18" charset="0"/>
              </a:rPr>
              <a:t>v</a:t>
            </a:r>
            <a:r>
              <a:rPr lang="ru-RU" altLang="ru-RU" sz="1400" b="1" i="1">
                <a:solidFill>
                  <a:srgbClr val="FF0000"/>
                </a:solidFill>
                <a:latin typeface="Bookman Old Style" pitchFamily="18" charset="0"/>
              </a:rPr>
              <a:t>1</a:t>
            </a:r>
            <a:r>
              <a:rPr lang="ru-RU" altLang="ru-RU" sz="3200" b="1" i="1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ru-RU" altLang="ru-RU" sz="3200">
              <a:latin typeface="Calibri" pitchFamily="34" charset="0"/>
            </a:endParaRPr>
          </a:p>
        </p:txBody>
      </p:sp>
      <p:sp>
        <p:nvSpPr>
          <p:cNvPr id="8199" name="TextBox 13"/>
          <p:cNvSpPr txBox="1">
            <a:spLocks noChangeArrowheads="1"/>
          </p:cNvSpPr>
          <p:nvPr/>
        </p:nvSpPr>
        <p:spPr bwMode="auto">
          <a:xfrm>
            <a:off x="971550" y="2924175"/>
            <a:ext cx="28733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C00000"/>
                </a:solidFill>
                <a:latin typeface="Calibri" pitchFamily="34" charset="0"/>
              </a:rPr>
              <a:t>=</a:t>
            </a:r>
          </a:p>
        </p:txBody>
      </p:sp>
      <p:sp>
        <p:nvSpPr>
          <p:cNvPr id="8200" name="TextBox 14"/>
          <p:cNvSpPr txBox="1">
            <a:spLocks noChangeArrowheads="1"/>
          </p:cNvSpPr>
          <p:nvPr/>
        </p:nvSpPr>
        <p:spPr bwMode="auto">
          <a:xfrm>
            <a:off x="1187450" y="2924175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C00000"/>
                </a:solidFill>
              </a:rPr>
              <a:t>17 км</a:t>
            </a:r>
            <a:r>
              <a:rPr lang="en-US" altLang="ru-RU" b="1">
                <a:solidFill>
                  <a:srgbClr val="C00000"/>
                </a:solidFill>
              </a:rPr>
              <a:t>/</a:t>
            </a:r>
            <a:r>
              <a:rPr lang="ru-RU" altLang="ru-RU" b="1">
                <a:solidFill>
                  <a:srgbClr val="C00000"/>
                </a:solidFill>
              </a:rPr>
              <a:t>ч</a:t>
            </a:r>
          </a:p>
        </p:txBody>
      </p:sp>
      <p:sp>
        <p:nvSpPr>
          <p:cNvPr id="8201" name="Прямоугольник 15"/>
          <p:cNvSpPr>
            <a:spLocks noChangeArrowheads="1"/>
          </p:cNvSpPr>
          <p:nvPr/>
        </p:nvSpPr>
        <p:spPr bwMode="auto">
          <a:xfrm>
            <a:off x="6372225" y="2852738"/>
            <a:ext cx="12239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3200" b="1" i="1">
                <a:solidFill>
                  <a:srgbClr val="FF0000"/>
                </a:solidFill>
                <a:latin typeface="Bookman Old Style" pitchFamily="18" charset="0"/>
              </a:rPr>
              <a:t>v</a:t>
            </a:r>
            <a:r>
              <a:rPr lang="ru-RU" altLang="ru-RU" sz="1400" b="1" i="1">
                <a:solidFill>
                  <a:srgbClr val="FF0000"/>
                </a:solidFill>
                <a:latin typeface="Bookman Old Style" pitchFamily="18" charset="0"/>
              </a:rPr>
              <a:t>2</a:t>
            </a:r>
            <a:r>
              <a:rPr lang="ru-RU" altLang="ru-RU" sz="3200" b="1" i="1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altLang="ru-RU" sz="2400">
                <a:solidFill>
                  <a:srgbClr val="C00000"/>
                </a:solidFill>
                <a:latin typeface="Calibri" pitchFamily="34" charset="0"/>
              </a:rPr>
              <a:t>=</a:t>
            </a:r>
          </a:p>
          <a:p>
            <a:pPr eaLnBrk="1" hangingPunct="1"/>
            <a:endParaRPr lang="ru-RU" altLang="ru-RU" sz="3200">
              <a:latin typeface="Calibri" pitchFamily="34" charset="0"/>
            </a:endParaRPr>
          </a:p>
        </p:txBody>
      </p:sp>
      <p:sp>
        <p:nvSpPr>
          <p:cNvPr id="8202" name="TextBox 16"/>
          <p:cNvSpPr txBox="1">
            <a:spLocks noChangeArrowheads="1"/>
          </p:cNvSpPr>
          <p:nvPr/>
        </p:nvSpPr>
        <p:spPr bwMode="auto">
          <a:xfrm>
            <a:off x="7092950" y="29972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C00000"/>
                </a:solidFill>
              </a:rPr>
              <a:t>12 км</a:t>
            </a:r>
            <a:r>
              <a:rPr lang="en-US" altLang="ru-RU" b="1">
                <a:solidFill>
                  <a:srgbClr val="C00000"/>
                </a:solidFill>
              </a:rPr>
              <a:t>/</a:t>
            </a:r>
            <a:r>
              <a:rPr lang="ru-RU" altLang="ru-RU" b="1">
                <a:solidFill>
                  <a:srgbClr val="C00000"/>
                </a:solidFill>
              </a:rPr>
              <a:t>ч</a:t>
            </a:r>
          </a:p>
        </p:txBody>
      </p:sp>
      <p:pic>
        <p:nvPicPr>
          <p:cNvPr id="6156" name="Рисунок 17" descr="bot-3010200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3321050"/>
            <a:ext cx="13684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Левая фигурная скобка 13"/>
          <p:cNvSpPr/>
          <p:nvPr/>
        </p:nvSpPr>
        <p:spPr>
          <a:xfrm rot="16200000">
            <a:off x="4325937" y="1651001"/>
            <a:ext cx="225425" cy="5778500"/>
          </a:xfrm>
          <a:prstGeom prst="leftBrace">
            <a:avLst>
              <a:gd name="adj1" fmla="val 8333"/>
              <a:gd name="adj2" fmla="val 502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205" name="Прямоугольник 15"/>
          <p:cNvSpPr>
            <a:spLocks noChangeArrowheads="1"/>
          </p:cNvSpPr>
          <p:nvPr/>
        </p:nvSpPr>
        <p:spPr bwMode="auto">
          <a:xfrm>
            <a:off x="539750" y="1052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Задача 3.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2288" y="4591050"/>
            <a:ext cx="1223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Решение</a:t>
            </a:r>
          </a:p>
          <a:p>
            <a:pPr eaLnBrk="1" hangingPunct="1"/>
            <a:endParaRPr lang="ru-RU" alt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5099050"/>
            <a:ext cx="828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3300"/>
                </a:solidFill>
              </a:rPr>
              <a:t>1) 17+12 = 29 (км</a:t>
            </a:r>
            <a:r>
              <a:rPr lang="en-US" altLang="ru-RU" b="1">
                <a:solidFill>
                  <a:srgbClr val="993300"/>
                </a:solidFill>
              </a:rPr>
              <a:t>/</a:t>
            </a:r>
            <a:r>
              <a:rPr lang="ru-RU" altLang="ru-RU" b="1">
                <a:solidFill>
                  <a:srgbClr val="993300"/>
                </a:solidFill>
              </a:rPr>
              <a:t>ч) – скорость удаления катеров друг от друга.</a:t>
            </a:r>
          </a:p>
          <a:p>
            <a:pPr eaLnBrk="1" hangingPunct="1"/>
            <a:endParaRPr lang="ru-RU" alt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8325" y="5422900"/>
            <a:ext cx="4752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3300"/>
                </a:solidFill>
              </a:rPr>
              <a:t>2) 87 : 29 = 3 (ч)</a:t>
            </a:r>
            <a:endParaRPr lang="ru-RU" altLang="ru-RU" b="1">
              <a:solidFill>
                <a:srgbClr val="FF0000"/>
              </a:solidFill>
            </a:endParaRPr>
          </a:p>
          <a:p>
            <a:pPr eaLnBrk="1" hangingPunct="1"/>
            <a:endParaRPr lang="ru-RU" alt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0388" y="5708650"/>
            <a:ext cx="25463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Ответ</a:t>
            </a:r>
            <a:r>
              <a:rPr lang="ru-RU" altLang="ru-RU" b="1">
                <a:solidFill>
                  <a:srgbClr val="993300"/>
                </a:solidFill>
              </a:rPr>
              <a:t> : через 3 часа</a:t>
            </a:r>
            <a:r>
              <a:rPr lang="ru-RU" altLang="ru-RU" sz="1600" b="1">
                <a:solidFill>
                  <a:srgbClr val="993300"/>
                </a:solidFill>
              </a:rPr>
              <a:t>.</a:t>
            </a:r>
          </a:p>
          <a:p>
            <a:pPr eaLnBrk="1" hangingPunct="1"/>
            <a:endParaRPr lang="ru-RU" altLang="ru-RU" sz="1600"/>
          </a:p>
        </p:txBody>
      </p:sp>
      <p:sp>
        <p:nvSpPr>
          <p:cNvPr id="8210" name="Прямоугольник 1"/>
          <p:cNvSpPr>
            <a:spLocks noChangeArrowheads="1"/>
          </p:cNvSpPr>
          <p:nvPr/>
        </p:nvSpPr>
        <p:spPr bwMode="auto">
          <a:xfrm>
            <a:off x="573088" y="1422400"/>
            <a:ext cx="7632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993300"/>
                </a:solidFill>
              </a:rPr>
              <a:t>От пристани в противоположных направлениях вышли одновременно два катера. Скорость первого катера – 17 км</a:t>
            </a:r>
            <a:r>
              <a:rPr lang="en-US" altLang="ru-RU" b="1">
                <a:solidFill>
                  <a:srgbClr val="993300"/>
                </a:solidFill>
              </a:rPr>
              <a:t>/</a:t>
            </a:r>
            <a:r>
              <a:rPr lang="ru-RU" altLang="ru-RU" b="1">
                <a:solidFill>
                  <a:srgbClr val="993300"/>
                </a:solidFill>
              </a:rPr>
              <a:t>ч, скорость второго катера – 12 км</a:t>
            </a:r>
            <a:r>
              <a:rPr lang="en-US" altLang="ru-RU" b="1">
                <a:solidFill>
                  <a:srgbClr val="993300"/>
                </a:solidFill>
              </a:rPr>
              <a:t>/</a:t>
            </a:r>
            <a:r>
              <a:rPr lang="ru-RU" altLang="ru-RU" b="1">
                <a:solidFill>
                  <a:srgbClr val="993300"/>
                </a:solidFill>
              </a:rPr>
              <a:t>ч. Найдите время, через которое расстояние между ними будет равно 87 км.</a:t>
            </a:r>
          </a:p>
        </p:txBody>
      </p:sp>
      <p:cxnSp>
        <p:nvCxnSpPr>
          <p:cNvPr id="8" name="Прямая соединительная линия 7"/>
          <p:cNvCxnSpPr>
            <a:endCxn id="11" idx="1"/>
          </p:cNvCxnSpPr>
          <p:nvPr/>
        </p:nvCxnSpPr>
        <p:spPr>
          <a:xfrm>
            <a:off x="4429125" y="3573463"/>
            <a:ext cx="0" cy="817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7164388" y="6308725"/>
            <a:ext cx="431800" cy="2889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" name="Управляющая кнопка: домой 20">
            <a:hlinkClick r:id="rId5" action="ppaction://hlinksldjump" highlightClick="1"/>
          </p:cNvPr>
          <p:cNvSpPr/>
          <p:nvPr/>
        </p:nvSpPr>
        <p:spPr>
          <a:xfrm>
            <a:off x="7740650" y="6308725"/>
            <a:ext cx="431800" cy="2968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388350" y="6308725"/>
            <a:ext cx="503238" cy="2968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1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29132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66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31892 -0.001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fon_pptx-300x22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85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49288" y="803275"/>
            <a:ext cx="79930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Задача 4</a:t>
            </a:r>
          </a:p>
          <a:p>
            <a:pPr eaLnBrk="1" hangingPunct="1"/>
            <a:r>
              <a:rPr lang="ru-RU" altLang="ru-RU" b="1">
                <a:solidFill>
                  <a:srgbClr val="993300"/>
                </a:solidFill>
              </a:rPr>
              <a:t>От турбазы в противоположных направлениях выехали одновременно два велосипедиста. Через 3 ч расстояние между ними стало равным 96 км. Скорость первого велосипедиста на 2 км</a:t>
            </a:r>
            <a:r>
              <a:rPr lang="en-US" altLang="ru-RU" b="1">
                <a:solidFill>
                  <a:srgbClr val="993300"/>
                </a:solidFill>
              </a:rPr>
              <a:t>/</a:t>
            </a:r>
            <a:r>
              <a:rPr lang="ru-RU" altLang="ru-RU" b="1">
                <a:solidFill>
                  <a:srgbClr val="993300"/>
                </a:solidFill>
              </a:rPr>
              <a:t>ч больше скорости второго велосипедиста. Найдите скорость каждого велосипедиста.</a:t>
            </a:r>
          </a:p>
        </p:txBody>
      </p:sp>
      <p:sp>
        <p:nvSpPr>
          <p:cNvPr id="77" name="Двойная стрелка влево/вправо 76"/>
          <p:cNvSpPr/>
          <p:nvPr/>
        </p:nvSpPr>
        <p:spPr>
          <a:xfrm>
            <a:off x="569913" y="3860800"/>
            <a:ext cx="8064500" cy="444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1" name="TextBox 77"/>
          <p:cNvSpPr txBox="1">
            <a:spLocks noChangeArrowheads="1"/>
          </p:cNvSpPr>
          <p:nvPr/>
        </p:nvSpPr>
        <p:spPr bwMode="auto">
          <a:xfrm>
            <a:off x="4140200" y="4081463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FF0000"/>
                </a:solidFill>
                <a:latin typeface="Bookman Old Style" pitchFamily="18" charset="0"/>
              </a:rPr>
              <a:t>96 км</a:t>
            </a:r>
          </a:p>
        </p:txBody>
      </p:sp>
      <p:sp>
        <p:nvSpPr>
          <p:cNvPr id="9222" name="TextBox 80"/>
          <p:cNvSpPr txBox="1">
            <a:spLocks noChangeArrowheads="1"/>
          </p:cNvSpPr>
          <p:nvPr/>
        </p:nvSpPr>
        <p:spPr bwMode="auto">
          <a:xfrm>
            <a:off x="4211638" y="2565400"/>
            <a:ext cx="172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b="1" i="1">
                <a:solidFill>
                  <a:srgbClr val="C00000"/>
                </a:solidFill>
              </a:rPr>
              <a:t>t = 3</a:t>
            </a:r>
            <a:r>
              <a:rPr lang="ru-RU" altLang="ru-RU" b="1" i="1">
                <a:solidFill>
                  <a:srgbClr val="C00000"/>
                </a:solidFill>
              </a:rPr>
              <a:t> ч</a:t>
            </a:r>
          </a:p>
        </p:txBody>
      </p:sp>
      <p:sp>
        <p:nvSpPr>
          <p:cNvPr id="81" name="Прямоугольник 80"/>
          <p:cNvSpPr>
            <a:spLocks noChangeArrowheads="1"/>
          </p:cNvSpPr>
          <p:nvPr/>
        </p:nvSpPr>
        <p:spPr bwMode="auto">
          <a:xfrm>
            <a:off x="582613" y="4214813"/>
            <a:ext cx="81359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Решение</a:t>
            </a:r>
          </a:p>
          <a:p>
            <a:pPr eaLnBrk="1" hangingPunct="1"/>
            <a:endParaRPr lang="ru-RU" altLang="ru-RU" sz="1600" b="1">
              <a:solidFill>
                <a:srgbClr val="002060"/>
              </a:solidFill>
            </a:endParaRPr>
          </a:p>
        </p:txBody>
      </p:sp>
      <p:sp>
        <p:nvSpPr>
          <p:cNvPr id="83" name="Правая фигурная скобка 82"/>
          <p:cNvSpPr/>
          <p:nvPr/>
        </p:nvSpPr>
        <p:spPr>
          <a:xfrm rot="5400000">
            <a:off x="4499769" y="-23018"/>
            <a:ext cx="215900" cy="79930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225" name="Прямоугольник 12"/>
          <p:cNvSpPr>
            <a:spLocks noChangeArrowheads="1"/>
          </p:cNvSpPr>
          <p:nvPr/>
        </p:nvSpPr>
        <p:spPr bwMode="auto">
          <a:xfrm>
            <a:off x="828675" y="2371725"/>
            <a:ext cx="790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3200" b="1" i="1">
                <a:solidFill>
                  <a:srgbClr val="FF0000"/>
                </a:solidFill>
                <a:latin typeface="Bookman Old Style" pitchFamily="18" charset="0"/>
              </a:rPr>
              <a:t>v</a:t>
            </a:r>
            <a:r>
              <a:rPr lang="ru-RU" altLang="ru-RU" sz="1400" b="1" i="1">
                <a:solidFill>
                  <a:srgbClr val="FF0000"/>
                </a:solidFill>
                <a:latin typeface="Bookman Old Style" pitchFamily="18" charset="0"/>
              </a:rPr>
              <a:t>1</a:t>
            </a:r>
            <a:r>
              <a:rPr lang="ru-RU" altLang="ru-RU" sz="3200" b="1" i="1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ru-RU" altLang="ru-RU" sz="3200">
              <a:latin typeface="Calibri" pitchFamily="34" charset="0"/>
            </a:endParaRPr>
          </a:p>
        </p:txBody>
      </p:sp>
      <p:sp>
        <p:nvSpPr>
          <p:cNvPr id="9226" name="Прямоугольник 15"/>
          <p:cNvSpPr>
            <a:spLocks noChangeArrowheads="1"/>
          </p:cNvSpPr>
          <p:nvPr/>
        </p:nvSpPr>
        <p:spPr bwMode="auto">
          <a:xfrm>
            <a:off x="6357938" y="2308225"/>
            <a:ext cx="2095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3200" b="1" i="1">
                <a:solidFill>
                  <a:srgbClr val="FF0000"/>
                </a:solidFill>
                <a:latin typeface="Bookman Old Style" pitchFamily="18" charset="0"/>
              </a:rPr>
              <a:t>v</a:t>
            </a:r>
            <a:r>
              <a:rPr lang="ru-RU" altLang="ru-RU" sz="1400" b="1" i="1">
                <a:solidFill>
                  <a:srgbClr val="FF0000"/>
                </a:solidFill>
                <a:latin typeface="Bookman Old Style" pitchFamily="18" charset="0"/>
              </a:rPr>
              <a:t>2= </a:t>
            </a:r>
            <a:r>
              <a:rPr lang="ru-RU" altLang="ru-RU" sz="2000" b="1" i="1">
                <a:solidFill>
                  <a:srgbClr val="FF0000"/>
                </a:solidFill>
                <a:latin typeface="Bookman Old Style" pitchFamily="18" charset="0"/>
              </a:rPr>
              <a:t>?</a:t>
            </a:r>
            <a:endParaRPr lang="ru-RU" altLang="ru-RU" sz="2000"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5288" y="4581525"/>
            <a:ext cx="8424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3300"/>
                </a:solidFill>
              </a:rPr>
              <a:t>1) 96 : 3 = 32 ( км</a:t>
            </a:r>
            <a:r>
              <a:rPr lang="en-US" altLang="ru-RU" b="1">
                <a:solidFill>
                  <a:srgbClr val="993300"/>
                </a:solidFill>
              </a:rPr>
              <a:t>/</a:t>
            </a:r>
            <a:r>
              <a:rPr lang="ru-RU" altLang="ru-RU" b="1">
                <a:solidFill>
                  <a:srgbClr val="993300"/>
                </a:solidFill>
              </a:rPr>
              <a:t>ч) – скорость удаления велосипедистов друг от друга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4868863"/>
            <a:ext cx="8021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3300"/>
                </a:solidFill>
              </a:rPr>
              <a:t>2) 32 – 2 = 30 ( км</a:t>
            </a:r>
            <a:r>
              <a:rPr lang="en-US" altLang="ru-RU" b="1">
                <a:solidFill>
                  <a:srgbClr val="993300"/>
                </a:solidFill>
              </a:rPr>
              <a:t>/</a:t>
            </a:r>
            <a:r>
              <a:rPr lang="ru-RU" altLang="ru-RU" b="1">
                <a:solidFill>
                  <a:srgbClr val="993300"/>
                </a:solidFill>
              </a:rPr>
              <a:t>ч) – удвоенная скорость второго велосипедиста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288" y="5157788"/>
            <a:ext cx="6832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3300"/>
                </a:solidFill>
              </a:rPr>
              <a:t>3) 30 : 2 = 15 ( км</a:t>
            </a:r>
            <a:r>
              <a:rPr lang="en-US" altLang="ru-RU" b="1">
                <a:solidFill>
                  <a:srgbClr val="993300"/>
                </a:solidFill>
              </a:rPr>
              <a:t>/</a:t>
            </a:r>
            <a:r>
              <a:rPr lang="ru-RU" altLang="ru-RU" b="1">
                <a:solidFill>
                  <a:srgbClr val="993300"/>
                </a:solidFill>
              </a:rPr>
              <a:t>ч) – скорость второго велосипедиста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5288" y="5445125"/>
            <a:ext cx="644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3300"/>
                </a:solidFill>
              </a:rPr>
              <a:t>4) 15 + 2 = 17 (км</a:t>
            </a:r>
            <a:r>
              <a:rPr lang="en-US" altLang="ru-RU" b="1">
                <a:solidFill>
                  <a:srgbClr val="993300"/>
                </a:solidFill>
              </a:rPr>
              <a:t>/</a:t>
            </a:r>
            <a:r>
              <a:rPr lang="ru-RU" altLang="ru-RU" b="1">
                <a:solidFill>
                  <a:srgbClr val="993300"/>
                </a:solidFill>
              </a:rPr>
              <a:t>ч) – скорость первого велосипедиста</a:t>
            </a:r>
          </a:p>
        </p:txBody>
      </p:sp>
      <p:sp>
        <p:nvSpPr>
          <p:cNvPr id="10255" name="TextBox 9"/>
          <p:cNvSpPr txBox="1">
            <a:spLocks noChangeArrowheads="1"/>
          </p:cNvSpPr>
          <p:nvPr/>
        </p:nvSpPr>
        <p:spPr bwMode="auto">
          <a:xfrm>
            <a:off x="560388" y="5824538"/>
            <a:ext cx="7529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Ответ</a:t>
            </a:r>
            <a:r>
              <a:rPr lang="ru-RU" altLang="ru-RU"/>
              <a:t>: </a:t>
            </a:r>
            <a:r>
              <a:rPr lang="ru-RU" altLang="ru-RU" b="1">
                <a:solidFill>
                  <a:srgbClr val="993300"/>
                </a:solidFill>
              </a:rPr>
              <a:t>скорость первого велосипедиста – 17 километров в час, скорость второго велосипедиста – 15 километров  в час.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2922588"/>
            <a:ext cx="12636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22588"/>
            <a:ext cx="12636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TextBox 6"/>
          <p:cNvSpPr txBox="1">
            <a:spLocks noChangeArrowheads="1"/>
          </p:cNvSpPr>
          <p:nvPr/>
        </p:nvSpPr>
        <p:spPr bwMode="auto">
          <a:xfrm>
            <a:off x="1223963" y="2520950"/>
            <a:ext cx="576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FF0000"/>
                </a:solidFill>
              </a:rPr>
              <a:t>= </a:t>
            </a:r>
            <a:r>
              <a:rPr lang="ru-RU" altLang="ru-RU" sz="20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235825" y="6308725"/>
            <a:ext cx="431800" cy="2889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Управляющая кнопка: домой 19">
            <a:hlinkClick r:id="rId7" action="ppaction://hlinksldjump" highlightClick="1"/>
          </p:cNvPr>
          <p:cNvSpPr/>
          <p:nvPr/>
        </p:nvSpPr>
        <p:spPr>
          <a:xfrm>
            <a:off x="7812088" y="6308725"/>
            <a:ext cx="431800" cy="2968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388350" y="6308725"/>
            <a:ext cx="503238" cy="2968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2" name="велик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981075"/>
            <a:ext cx="188913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58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29757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8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32205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11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81" grpId="0"/>
      <p:bldP spid="3" grpId="0"/>
      <p:bldP spid="4" grpId="0"/>
      <p:bldP spid="9" grpId="0"/>
      <p:bldP spid="102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0" descr="математика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mult7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172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mult7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1173162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2051720" y="4797152"/>
            <a:ext cx="504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66"/>
                </a:solidFill>
                <a:latin typeface="Bookman Old Style" pitchFamily="18" charset="0"/>
              </a:rPr>
              <a:t>Скорость сближения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1979613" y="4005263"/>
            <a:ext cx="6408737" cy="77787"/>
          </a:xfrm>
          <a:prstGeom prst="leftRightArrow">
            <a:avLst/>
          </a:prstGeom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4" name="Прямая соединительная линия 13"/>
          <p:cNvCxnSpPr>
            <a:endCxn id="20" idx="6"/>
          </p:cNvCxnSpPr>
          <p:nvPr/>
        </p:nvCxnSpPr>
        <p:spPr>
          <a:xfrm flipH="1">
            <a:off x="8363745" y="2852936"/>
            <a:ext cx="24679" cy="1230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Прямоугольник 15"/>
          <p:cNvSpPr>
            <a:spLocks noChangeArrowheads="1"/>
          </p:cNvSpPr>
          <p:nvPr/>
        </p:nvSpPr>
        <p:spPr bwMode="auto">
          <a:xfrm>
            <a:off x="1476375" y="5373688"/>
            <a:ext cx="7207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6600" b="1" i="1">
                <a:solidFill>
                  <a:srgbClr val="FF0000"/>
                </a:solidFill>
                <a:latin typeface="Bookman Old Style" pitchFamily="18" charset="0"/>
              </a:rPr>
              <a:t>v</a:t>
            </a:r>
            <a:r>
              <a:rPr lang="ru-RU" altLang="ru-RU" sz="6600" b="1" i="1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ru-RU" altLang="ru-RU" sz="6600">
              <a:latin typeface="Calibri" pitchFamily="34" charset="0"/>
            </a:endParaRPr>
          </a:p>
        </p:txBody>
      </p:sp>
      <p:sp>
        <p:nvSpPr>
          <p:cNvPr id="10250" name="Прямоугольник 16"/>
          <p:cNvSpPr>
            <a:spLocks noChangeArrowheads="1"/>
          </p:cNvSpPr>
          <p:nvPr/>
        </p:nvSpPr>
        <p:spPr bwMode="auto">
          <a:xfrm>
            <a:off x="3995738" y="5373688"/>
            <a:ext cx="12430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6600" b="1" i="1">
                <a:solidFill>
                  <a:srgbClr val="FF0000"/>
                </a:solidFill>
                <a:latin typeface="Bookman Old Style" pitchFamily="18" charset="0"/>
              </a:rPr>
              <a:t>v</a:t>
            </a:r>
            <a:r>
              <a:rPr lang="ru-RU" altLang="ru-RU" sz="2400" b="1" i="1">
                <a:solidFill>
                  <a:srgbClr val="FF0000"/>
                </a:solidFill>
                <a:latin typeface="Bookman Old Style" pitchFamily="18" charset="0"/>
              </a:rPr>
              <a:t>2 </a:t>
            </a:r>
            <a:r>
              <a:rPr lang="ru-RU" altLang="ru-RU" sz="6600" b="1" i="1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ru-RU" altLang="ru-RU" sz="6600">
              <a:latin typeface="Calibri" pitchFamily="34" charset="0"/>
            </a:endParaRPr>
          </a:p>
        </p:txBody>
      </p:sp>
      <p:sp>
        <p:nvSpPr>
          <p:cNvPr id="10251" name="Прямоугольник 17"/>
          <p:cNvSpPr>
            <a:spLocks noChangeArrowheads="1"/>
          </p:cNvSpPr>
          <p:nvPr/>
        </p:nvSpPr>
        <p:spPr bwMode="auto">
          <a:xfrm>
            <a:off x="2916238" y="5373688"/>
            <a:ext cx="9032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6600" b="1" i="1">
                <a:solidFill>
                  <a:srgbClr val="FF0000"/>
                </a:solidFill>
                <a:latin typeface="Bookman Old Style" pitchFamily="18" charset="0"/>
              </a:rPr>
              <a:t>v</a:t>
            </a:r>
            <a:r>
              <a:rPr lang="ru-RU" altLang="ru-RU" sz="2000" b="1" i="1">
                <a:solidFill>
                  <a:srgbClr val="FF0000"/>
                </a:solidFill>
                <a:latin typeface="Bookman Old Style" pitchFamily="18" charset="0"/>
              </a:rPr>
              <a:t>1 </a:t>
            </a:r>
            <a:endParaRPr lang="ru-RU" altLang="ru-RU" sz="2000">
              <a:latin typeface="Calibri" pitchFamily="34" charset="0"/>
            </a:endParaRPr>
          </a:p>
        </p:txBody>
      </p:sp>
      <p:sp>
        <p:nvSpPr>
          <p:cNvPr id="10252" name="Прямоугольник 18"/>
          <p:cNvSpPr>
            <a:spLocks noChangeArrowheads="1"/>
          </p:cNvSpPr>
          <p:nvPr/>
        </p:nvSpPr>
        <p:spPr bwMode="auto">
          <a:xfrm>
            <a:off x="1979613" y="5589588"/>
            <a:ext cx="17287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FF0000"/>
                </a:solidFill>
                <a:latin typeface="Calibri" pitchFamily="34" charset="0"/>
              </a:rPr>
              <a:t>сбл.</a:t>
            </a:r>
            <a:r>
              <a:rPr lang="en-US" altLang="ru-RU" sz="4800" b="1">
                <a:solidFill>
                  <a:srgbClr val="FF0000"/>
                </a:solidFill>
                <a:latin typeface="Calibri" pitchFamily="34" charset="0"/>
              </a:rPr>
              <a:t> = 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10253" name="TextBox 19"/>
          <p:cNvSpPr txBox="1">
            <a:spLocks noChangeArrowheads="1"/>
          </p:cNvSpPr>
          <p:nvPr/>
        </p:nvSpPr>
        <p:spPr bwMode="auto">
          <a:xfrm>
            <a:off x="3708400" y="5661025"/>
            <a:ext cx="360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 b="1" dirty="0">
                <a:solidFill>
                  <a:srgbClr val="FF0000"/>
                </a:solidFill>
                <a:latin typeface="Bookman Old Style" pitchFamily="18" charset="0"/>
              </a:rPr>
              <a:t>-</a:t>
            </a:r>
          </a:p>
        </p:txBody>
      </p:sp>
      <p:sp>
        <p:nvSpPr>
          <p:cNvPr id="10254" name="Прямоугольник 1"/>
          <p:cNvSpPr>
            <a:spLocks noChangeArrowheads="1"/>
          </p:cNvSpPr>
          <p:nvPr/>
        </p:nvSpPr>
        <p:spPr bwMode="auto">
          <a:xfrm>
            <a:off x="179512" y="188640"/>
            <a:ext cx="878497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600" b="1" i="1" dirty="0">
                <a:solidFill>
                  <a:srgbClr val="C00000"/>
                </a:solidFill>
                <a:latin typeface="Bookman Old Style" pitchFamily="18" charset="0"/>
              </a:rPr>
              <a:t>Задачи на </a:t>
            </a:r>
            <a:r>
              <a:rPr lang="ru-RU" alt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движение в одном</a:t>
            </a:r>
            <a:endParaRPr lang="ru-RU" alt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 eaLnBrk="1" hangingPunct="1"/>
            <a:r>
              <a:rPr lang="ru-RU" alt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направлении</a:t>
            </a:r>
            <a:endParaRPr lang="ru-RU" alt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8402638" y="2828925"/>
            <a:ext cx="273050" cy="484188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971550" y="4005263"/>
            <a:ext cx="7431088" cy="77787"/>
          </a:xfrm>
          <a:prstGeom prst="leftRightArrow">
            <a:avLst/>
          </a:prstGeom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58" name="TextBox 21"/>
          <p:cNvSpPr txBox="1">
            <a:spLocks noChangeArrowheads="1"/>
          </p:cNvSpPr>
          <p:nvPr/>
        </p:nvSpPr>
        <p:spPr bwMode="auto">
          <a:xfrm>
            <a:off x="5076825" y="5732463"/>
            <a:ext cx="647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0259" name="Прямоугольник 17"/>
          <p:cNvSpPr>
            <a:spLocks noChangeArrowheads="1"/>
          </p:cNvSpPr>
          <p:nvPr/>
        </p:nvSpPr>
        <p:spPr bwMode="auto">
          <a:xfrm>
            <a:off x="5364163" y="5445125"/>
            <a:ext cx="9032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6600" b="1" i="1">
                <a:solidFill>
                  <a:srgbClr val="FF0000"/>
                </a:solidFill>
                <a:latin typeface="Bookman Old Style" pitchFamily="18" charset="0"/>
              </a:rPr>
              <a:t>v</a:t>
            </a:r>
            <a:r>
              <a:rPr lang="ru-RU" altLang="ru-RU" sz="2000" b="1" i="1">
                <a:solidFill>
                  <a:srgbClr val="FF0000"/>
                </a:solidFill>
                <a:latin typeface="Bookman Old Style" pitchFamily="18" charset="0"/>
              </a:rPr>
              <a:t>1 </a:t>
            </a:r>
            <a:endParaRPr lang="ru-RU" altLang="ru-RU" sz="2000">
              <a:latin typeface="Calibri" pitchFamily="34" charset="0"/>
            </a:endParaRPr>
          </a:p>
        </p:txBody>
      </p:sp>
      <p:sp>
        <p:nvSpPr>
          <p:cNvPr id="10260" name="TextBox 23"/>
          <p:cNvSpPr txBox="1">
            <a:spLocks noChangeArrowheads="1"/>
          </p:cNvSpPr>
          <p:nvPr/>
        </p:nvSpPr>
        <p:spPr bwMode="auto">
          <a:xfrm>
            <a:off x="6156325" y="5805488"/>
            <a:ext cx="1008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3600" b="1">
                <a:solidFill>
                  <a:srgbClr val="FF0000"/>
                </a:solidFill>
              </a:rPr>
              <a:t>&gt;</a:t>
            </a:r>
            <a:endParaRPr lang="ru-RU" altLang="ru-RU" sz="3600" b="1">
              <a:solidFill>
                <a:srgbClr val="FF0000"/>
              </a:solidFill>
            </a:endParaRPr>
          </a:p>
        </p:txBody>
      </p:sp>
      <p:sp>
        <p:nvSpPr>
          <p:cNvPr id="10261" name="Прямоугольник 16"/>
          <p:cNvSpPr>
            <a:spLocks noChangeArrowheads="1"/>
          </p:cNvSpPr>
          <p:nvPr/>
        </p:nvSpPr>
        <p:spPr bwMode="auto">
          <a:xfrm>
            <a:off x="6588125" y="5516563"/>
            <a:ext cx="12430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6600" b="1" i="1">
                <a:solidFill>
                  <a:srgbClr val="FF0000"/>
                </a:solidFill>
                <a:latin typeface="Bookman Old Style" pitchFamily="18" charset="0"/>
              </a:rPr>
              <a:t>v</a:t>
            </a:r>
            <a:r>
              <a:rPr lang="ru-RU" altLang="ru-RU" sz="2400" b="1" i="1">
                <a:solidFill>
                  <a:srgbClr val="FF0000"/>
                </a:solidFill>
                <a:latin typeface="Bookman Old Style" pitchFamily="18" charset="0"/>
              </a:rPr>
              <a:t>2 </a:t>
            </a:r>
            <a:r>
              <a:rPr lang="ru-RU" altLang="ru-RU" sz="6600" b="1" i="1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ru-RU" altLang="ru-RU" sz="6600">
              <a:latin typeface="Calibri" pitchFamily="34" charset="0"/>
            </a:endParaRPr>
          </a:p>
        </p:txBody>
      </p:sp>
      <p:sp>
        <p:nvSpPr>
          <p:cNvPr id="22" name="Управляющая кнопка: назад 21">
            <a:hlinkClick r:id="" action="ppaction://hlinkshowjump?jump=previousslide" highlightClick="1"/>
          </p:cNvPr>
          <p:cNvSpPr/>
          <p:nvPr/>
        </p:nvSpPr>
        <p:spPr>
          <a:xfrm>
            <a:off x="7380288" y="6381750"/>
            <a:ext cx="431800" cy="28733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Управляющая кнопка: домой 22">
            <a:hlinkClick r:id="rId6" action="ppaction://hlinksldjump" highlightClick="1"/>
          </p:cNvPr>
          <p:cNvSpPr/>
          <p:nvPr/>
        </p:nvSpPr>
        <p:spPr>
          <a:xfrm>
            <a:off x="7956550" y="6381750"/>
            <a:ext cx="431800" cy="2968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459788" y="6381750"/>
            <a:ext cx="503237" cy="2968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843808" y="1556792"/>
            <a:ext cx="328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Движение  вдогонку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4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01 -0.0074 L 0.75608 0.0134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597 -0.00046 L 0.03055 -0.00023 " pathEditMode="relative" rAng="0" ptsTypes="AA">
                                      <p:cBhvr>
                                        <p:cTn id="8" dur="3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fon_pptx-300x22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560388" y="1052513"/>
            <a:ext cx="80645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2060"/>
                </a:solidFill>
              </a:rPr>
              <a:t>Задача 5</a:t>
            </a:r>
          </a:p>
          <a:p>
            <a:pPr eaLnBrk="1" hangingPunct="1"/>
            <a:r>
              <a:rPr lang="ru-RU" altLang="ru-RU" b="1" dirty="0">
                <a:solidFill>
                  <a:srgbClr val="993300"/>
                </a:solidFill>
              </a:rPr>
              <a:t>От двух лодочных станций, расстояние между которыми составляет 54 км, отправились одновременно в одном направлении лодка и катер. Скорость катера – 25 км</a:t>
            </a:r>
            <a:r>
              <a:rPr lang="en-US" altLang="ru-RU" b="1" dirty="0">
                <a:solidFill>
                  <a:srgbClr val="993300"/>
                </a:solidFill>
              </a:rPr>
              <a:t>/</a:t>
            </a:r>
            <a:r>
              <a:rPr lang="ru-RU" altLang="ru-RU" b="1" dirty="0">
                <a:solidFill>
                  <a:srgbClr val="993300"/>
                </a:solidFill>
              </a:rPr>
              <a:t>ч, скорость лодки – 7 км</a:t>
            </a:r>
            <a:r>
              <a:rPr lang="en-US" altLang="ru-RU" b="1" dirty="0">
                <a:solidFill>
                  <a:srgbClr val="993300"/>
                </a:solidFill>
              </a:rPr>
              <a:t>/</a:t>
            </a:r>
            <a:r>
              <a:rPr lang="ru-RU" altLang="ru-RU" b="1" dirty="0">
                <a:solidFill>
                  <a:srgbClr val="993300"/>
                </a:solidFill>
              </a:rPr>
              <a:t>ч. Через некоторое время катер догнал лодку. Найдите расстояние, пройденное катером</a:t>
            </a:r>
            <a:r>
              <a:rPr lang="ru-RU" altLang="ru-RU" dirty="0"/>
              <a:t>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55650" y="3429000"/>
            <a:ext cx="72723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0388" y="4483100"/>
            <a:ext cx="2303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Решение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850" y="4797425"/>
            <a:ext cx="4032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3300"/>
                </a:solidFill>
              </a:rPr>
              <a:t>1) 25 – 7 = 18 (км</a:t>
            </a:r>
            <a:r>
              <a:rPr lang="en-US" altLang="ru-RU" b="1">
                <a:solidFill>
                  <a:srgbClr val="993300"/>
                </a:solidFill>
              </a:rPr>
              <a:t>/</a:t>
            </a:r>
            <a:r>
              <a:rPr lang="ru-RU" altLang="ru-RU" b="1">
                <a:solidFill>
                  <a:srgbClr val="993300"/>
                </a:solidFill>
              </a:rPr>
              <a:t>ч)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3850" y="5113338"/>
            <a:ext cx="8640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3300"/>
                </a:solidFill>
              </a:rPr>
              <a:t>2) 54 : 18 = 3 (ч) – время, затраченное катером на то, чтобы догнать лодку.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3850" y="5445125"/>
            <a:ext cx="4465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3300"/>
                </a:solidFill>
              </a:rPr>
              <a:t>3) 25 * 3 = 75 (км)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2288" y="5816600"/>
            <a:ext cx="7739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3300"/>
                </a:solidFill>
              </a:rPr>
              <a:t>Ответ</a:t>
            </a:r>
            <a:r>
              <a:rPr lang="ru-RU" altLang="ru-RU">
                <a:solidFill>
                  <a:srgbClr val="993300"/>
                </a:solidFill>
              </a:rPr>
              <a:t>: </a:t>
            </a:r>
            <a:r>
              <a:rPr lang="ru-RU" altLang="ru-RU" b="1">
                <a:solidFill>
                  <a:srgbClr val="993300"/>
                </a:solidFill>
              </a:rPr>
              <a:t>расстояние, пройденное катером до момента встречи с лодкой, составляет 75 километров.</a:t>
            </a:r>
          </a:p>
        </p:txBody>
      </p:sp>
      <p:pic>
        <p:nvPicPr>
          <p:cNvPr id="14" name="Рисунок 13" descr="bot-301020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52738"/>
            <a:ext cx="7778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827584" y="3429000"/>
            <a:ext cx="19812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8" name="TextBox 15"/>
          <p:cNvSpPr txBox="1">
            <a:spLocks noChangeArrowheads="1"/>
          </p:cNvSpPr>
          <p:nvPr/>
        </p:nvSpPr>
        <p:spPr bwMode="auto">
          <a:xfrm>
            <a:off x="1403648" y="3356992"/>
            <a:ext cx="1584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b="1" dirty="0" smtClean="0">
                <a:solidFill>
                  <a:srgbClr val="FF0066"/>
                </a:solidFill>
              </a:rPr>
              <a:t>S</a:t>
            </a:r>
            <a:r>
              <a:rPr lang="en-US" altLang="ru-RU" b="1" baseline="-25000" dirty="0" smtClean="0">
                <a:solidFill>
                  <a:srgbClr val="FF0066"/>
                </a:solidFill>
              </a:rPr>
              <a:t>0 </a:t>
            </a:r>
            <a:r>
              <a:rPr lang="en-US" altLang="ru-RU" b="1" dirty="0" smtClean="0">
                <a:solidFill>
                  <a:srgbClr val="FF0066"/>
                </a:solidFill>
              </a:rPr>
              <a:t>= </a:t>
            </a:r>
            <a:r>
              <a:rPr lang="ru-RU" altLang="ru-RU" b="1" dirty="0" smtClean="0">
                <a:solidFill>
                  <a:srgbClr val="FF0066"/>
                </a:solidFill>
              </a:rPr>
              <a:t>54 </a:t>
            </a:r>
            <a:r>
              <a:rPr lang="ru-RU" altLang="ru-RU" b="1" dirty="0">
                <a:solidFill>
                  <a:srgbClr val="FF0066"/>
                </a:solidFill>
              </a:rPr>
              <a:t>км</a:t>
            </a:r>
          </a:p>
        </p:txBody>
      </p:sp>
      <p:sp>
        <p:nvSpPr>
          <p:cNvPr id="11279" name="TextBox 16"/>
          <p:cNvSpPr txBox="1">
            <a:spLocks noChangeArrowheads="1"/>
          </p:cNvSpPr>
          <p:nvPr/>
        </p:nvSpPr>
        <p:spPr bwMode="auto">
          <a:xfrm>
            <a:off x="4067944" y="4077072"/>
            <a:ext cx="194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FF0066"/>
                </a:solidFill>
              </a:rPr>
              <a:t>S = </a:t>
            </a:r>
            <a:r>
              <a:rPr lang="ru-RU" altLang="ru-RU" b="1">
                <a:solidFill>
                  <a:srgbClr val="FF0066"/>
                </a:solidFill>
              </a:rPr>
              <a:t>?</a:t>
            </a:r>
          </a:p>
        </p:txBody>
      </p:sp>
      <p:pic>
        <p:nvPicPr>
          <p:cNvPr id="17" name="Рисунок 16" descr="лодочка.jpg"/>
          <p:cNvPicPr>
            <a:picLocks noChangeAspect="1"/>
          </p:cNvPicPr>
          <p:nvPr/>
        </p:nvPicPr>
        <p:blipFill>
          <a:blip r:embed="rId4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5558">
            <a:off x="2701732" y="2957615"/>
            <a:ext cx="6477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7164388" y="6308725"/>
            <a:ext cx="431800" cy="2889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Управляющая кнопка: домой 18">
            <a:hlinkClick r:id="rId5" action="ppaction://hlinksldjump" highlightClick="1"/>
          </p:cNvPr>
          <p:cNvSpPr/>
          <p:nvPr/>
        </p:nvSpPr>
        <p:spPr>
          <a:xfrm>
            <a:off x="7812088" y="6308725"/>
            <a:ext cx="431800" cy="2968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388350" y="6308725"/>
            <a:ext cx="503238" cy="2968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8028384" y="2852936"/>
            <a:ext cx="0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ый треугольник 22"/>
          <p:cNvSpPr/>
          <p:nvPr/>
        </p:nvSpPr>
        <p:spPr>
          <a:xfrm>
            <a:off x="8028384" y="2780928"/>
            <a:ext cx="288032" cy="288032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авая фигурная скобка 23"/>
          <p:cNvSpPr/>
          <p:nvPr/>
        </p:nvSpPr>
        <p:spPr>
          <a:xfrm rot="5400000">
            <a:off x="4211960" y="260648"/>
            <a:ext cx="432048" cy="7200800"/>
          </a:xfrm>
          <a:prstGeom prst="rightBrace">
            <a:avLst/>
          </a:prstGeom>
          <a:ln w="38100">
            <a:solidFill>
              <a:srgbClr val="003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72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7789E-6 L 0.74497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13691E-6 L 0.54722 -0.01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ult7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49500"/>
            <a:ext cx="172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mult7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117316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2411760" y="4725144"/>
            <a:ext cx="5040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66"/>
                </a:solidFill>
                <a:latin typeface="Bookman Old Style" pitchFamily="18" charset="0"/>
              </a:rPr>
              <a:t>Скорость удаления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971550" y="4005263"/>
            <a:ext cx="7129463" cy="71437"/>
          </a:xfrm>
          <a:prstGeom prst="leftRightArrow">
            <a:avLst/>
          </a:prstGeom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101013" y="2924175"/>
            <a:ext cx="0" cy="2468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7" name="Прямоугольник 15"/>
          <p:cNvSpPr>
            <a:spLocks noChangeArrowheads="1"/>
          </p:cNvSpPr>
          <p:nvPr/>
        </p:nvSpPr>
        <p:spPr bwMode="auto">
          <a:xfrm>
            <a:off x="1403350" y="5445125"/>
            <a:ext cx="7207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6600" b="1" i="1">
                <a:solidFill>
                  <a:srgbClr val="FF0000"/>
                </a:solidFill>
                <a:latin typeface="Bookman Old Style" pitchFamily="18" charset="0"/>
              </a:rPr>
              <a:t>v</a:t>
            </a:r>
            <a:r>
              <a:rPr lang="ru-RU" altLang="ru-RU" sz="6600" b="1" i="1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ru-RU" altLang="ru-RU" sz="6600">
              <a:latin typeface="Calibri" pitchFamily="34" charset="0"/>
            </a:endParaRPr>
          </a:p>
        </p:txBody>
      </p:sp>
      <p:sp>
        <p:nvSpPr>
          <p:cNvPr id="12298" name="Прямоугольник 16"/>
          <p:cNvSpPr>
            <a:spLocks noChangeArrowheads="1"/>
          </p:cNvSpPr>
          <p:nvPr/>
        </p:nvSpPr>
        <p:spPr bwMode="auto">
          <a:xfrm>
            <a:off x="4211638" y="5445125"/>
            <a:ext cx="11382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6600" b="1" i="1">
                <a:solidFill>
                  <a:srgbClr val="FF0000"/>
                </a:solidFill>
                <a:latin typeface="Bookman Old Style" pitchFamily="18" charset="0"/>
              </a:rPr>
              <a:t>v</a:t>
            </a:r>
            <a:r>
              <a:rPr lang="ru-RU" altLang="ru-RU" sz="2400" b="1" i="1">
                <a:solidFill>
                  <a:srgbClr val="FF0000"/>
                </a:solidFill>
                <a:latin typeface="Bookman Old Style" pitchFamily="18" charset="0"/>
              </a:rPr>
              <a:t>2</a:t>
            </a:r>
            <a:r>
              <a:rPr lang="ru-RU" altLang="ru-RU" sz="6600" b="1" i="1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ru-RU" altLang="ru-RU" sz="6600">
              <a:latin typeface="Calibri" pitchFamily="34" charset="0"/>
            </a:endParaRPr>
          </a:p>
        </p:txBody>
      </p:sp>
      <p:sp>
        <p:nvSpPr>
          <p:cNvPr id="12299" name="Прямоугольник 17"/>
          <p:cNvSpPr>
            <a:spLocks noChangeArrowheads="1"/>
          </p:cNvSpPr>
          <p:nvPr/>
        </p:nvSpPr>
        <p:spPr bwMode="auto">
          <a:xfrm>
            <a:off x="3059113" y="5445125"/>
            <a:ext cx="9032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6600" b="1" i="1">
                <a:solidFill>
                  <a:srgbClr val="FF0000"/>
                </a:solidFill>
                <a:latin typeface="Bookman Old Style" pitchFamily="18" charset="0"/>
              </a:rPr>
              <a:t>v</a:t>
            </a:r>
            <a:r>
              <a:rPr lang="ru-RU" altLang="ru-RU" sz="2000" b="1" i="1">
                <a:solidFill>
                  <a:srgbClr val="FF0000"/>
                </a:solidFill>
                <a:latin typeface="Bookman Old Style" pitchFamily="18" charset="0"/>
              </a:rPr>
              <a:t>1 </a:t>
            </a:r>
            <a:endParaRPr lang="ru-RU" altLang="ru-RU" sz="2000">
              <a:latin typeface="Calibri" pitchFamily="34" charset="0"/>
            </a:endParaRPr>
          </a:p>
        </p:txBody>
      </p:sp>
      <p:sp>
        <p:nvSpPr>
          <p:cNvPr id="12300" name="Прямоугольник 18"/>
          <p:cNvSpPr>
            <a:spLocks noChangeArrowheads="1"/>
          </p:cNvSpPr>
          <p:nvPr/>
        </p:nvSpPr>
        <p:spPr bwMode="auto">
          <a:xfrm>
            <a:off x="1908175" y="5732463"/>
            <a:ext cx="17287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FF0000"/>
                </a:solidFill>
                <a:latin typeface="Calibri" pitchFamily="34" charset="0"/>
              </a:rPr>
              <a:t>удал.</a:t>
            </a:r>
            <a:r>
              <a:rPr lang="en-US" altLang="ru-RU" sz="4800" b="1">
                <a:solidFill>
                  <a:srgbClr val="FF0000"/>
                </a:solidFill>
                <a:latin typeface="Calibri" pitchFamily="34" charset="0"/>
              </a:rPr>
              <a:t> = 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12301" name="TextBox 19"/>
          <p:cNvSpPr txBox="1">
            <a:spLocks noChangeArrowheads="1"/>
          </p:cNvSpPr>
          <p:nvPr/>
        </p:nvSpPr>
        <p:spPr bwMode="auto">
          <a:xfrm>
            <a:off x="3851275" y="5732463"/>
            <a:ext cx="3603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FF0000"/>
                </a:solidFill>
                <a:latin typeface="Bookman Old Style" pitchFamily="18" charset="0"/>
              </a:rPr>
              <a:t>-</a:t>
            </a:r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971600" y="4221088"/>
            <a:ext cx="7129463" cy="71437"/>
          </a:xfrm>
          <a:prstGeom prst="leftRightArrow">
            <a:avLst/>
          </a:prstGeom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8101013" y="2636838"/>
            <a:ext cx="273050" cy="48418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305" name="TextBox 19"/>
          <p:cNvSpPr txBox="1">
            <a:spLocks noChangeArrowheads="1"/>
          </p:cNvSpPr>
          <p:nvPr/>
        </p:nvSpPr>
        <p:spPr bwMode="auto">
          <a:xfrm>
            <a:off x="5076825" y="5732463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2306" name="Прямоугольник 17"/>
          <p:cNvSpPr>
            <a:spLocks noChangeArrowheads="1"/>
          </p:cNvSpPr>
          <p:nvPr/>
        </p:nvSpPr>
        <p:spPr bwMode="auto">
          <a:xfrm>
            <a:off x="5292725" y="5445125"/>
            <a:ext cx="9032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6600" b="1" i="1">
                <a:solidFill>
                  <a:srgbClr val="FF0000"/>
                </a:solidFill>
                <a:latin typeface="Bookman Old Style" pitchFamily="18" charset="0"/>
              </a:rPr>
              <a:t>v</a:t>
            </a:r>
            <a:r>
              <a:rPr lang="ru-RU" altLang="ru-RU" sz="2000" b="1" i="1">
                <a:solidFill>
                  <a:srgbClr val="FF0000"/>
                </a:solidFill>
                <a:latin typeface="Bookman Old Style" pitchFamily="18" charset="0"/>
              </a:rPr>
              <a:t>1 </a:t>
            </a:r>
            <a:endParaRPr lang="ru-RU" altLang="ru-RU" sz="2000">
              <a:latin typeface="Calibri" pitchFamily="34" charset="0"/>
            </a:endParaRPr>
          </a:p>
        </p:txBody>
      </p:sp>
      <p:sp>
        <p:nvSpPr>
          <p:cNvPr id="12307" name="TextBox 21"/>
          <p:cNvSpPr txBox="1">
            <a:spLocks noChangeArrowheads="1"/>
          </p:cNvSpPr>
          <p:nvPr/>
        </p:nvSpPr>
        <p:spPr bwMode="auto">
          <a:xfrm>
            <a:off x="6084888" y="5732463"/>
            <a:ext cx="5746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4400" b="1">
                <a:solidFill>
                  <a:srgbClr val="FF0000"/>
                </a:solidFill>
              </a:rPr>
              <a:t>&gt;</a:t>
            </a:r>
            <a:endParaRPr lang="ru-RU" altLang="ru-RU" sz="4400" b="1">
              <a:solidFill>
                <a:srgbClr val="FF0000"/>
              </a:solidFill>
            </a:endParaRPr>
          </a:p>
        </p:txBody>
      </p:sp>
      <p:sp>
        <p:nvSpPr>
          <p:cNvPr id="12308" name="Прямоугольник 16"/>
          <p:cNvSpPr>
            <a:spLocks noChangeArrowheads="1"/>
          </p:cNvSpPr>
          <p:nvPr/>
        </p:nvSpPr>
        <p:spPr bwMode="auto">
          <a:xfrm>
            <a:off x="6588125" y="5445125"/>
            <a:ext cx="11382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6600" b="1" i="1">
                <a:solidFill>
                  <a:srgbClr val="FF0000"/>
                </a:solidFill>
                <a:latin typeface="Bookman Old Style" pitchFamily="18" charset="0"/>
              </a:rPr>
              <a:t>v</a:t>
            </a:r>
            <a:r>
              <a:rPr lang="ru-RU" altLang="ru-RU" sz="2400" b="1" i="1">
                <a:solidFill>
                  <a:srgbClr val="FF0000"/>
                </a:solidFill>
                <a:latin typeface="Bookman Old Style" pitchFamily="18" charset="0"/>
              </a:rPr>
              <a:t>2</a:t>
            </a:r>
            <a:r>
              <a:rPr lang="ru-RU" altLang="ru-RU" sz="6600" b="1" i="1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ru-RU" altLang="ru-RU" sz="6600">
              <a:latin typeface="Calibri" pitchFamily="34" charset="0"/>
            </a:endParaRPr>
          </a:p>
        </p:txBody>
      </p:sp>
      <p:sp>
        <p:nvSpPr>
          <p:cNvPr id="21" name="Управляющая кнопка: назад 20">
            <a:hlinkClick r:id="" action="ppaction://hlinkshowjump?jump=previousslide" highlightClick="1"/>
          </p:cNvPr>
          <p:cNvSpPr/>
          <p:nvPr/>
        </p:nvSpPr>
        <p:spPr>
          <a:xfrm>
            <a:off x="7164388" y="6308725"/>
            <a:ext cx="431800" cy="2889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Управляющая кнопка: домой 21">
            <a:hlinkClick r:id="rId5" action="ppaction://hlinksldjump" highlightClick="1"/>
          </p:cNvPr>
          <p:cNvSpPr/>
          <p:nvPr/>
        </p:nvSpPr>
        <p:spPr>
          <a:xfrm>
            <a:off x="7812088" y="6308725"/>
            <a:ext cx="431800" cy="2968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388350" y="6308725"/>
            <a:ext cx="503238" cy="2968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5" name="Прямоугольник 1"/>
          <p:cNvSpPr>
            <a:spLocks noChangeArrowheads="1"/>
          </p:cNvSpPr>
          <p:nvPr/>
        </p:nvSpPr>
        <p:spPr bwMode="auto">
          <a:xfrm>
            <a:off x="179512" y="188640"/>
            <a:ext cx="878497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600" b="1" i="1" dirty="0">
                <a:solidFill>
                  <a:srgbClr val="C00000"/>
                </a:solidFill>
                <a:latin typeface="Bookman Old Style" pitchFamily="18" charset="0"/>
              </a:rPr>
              <a:t>Задачи на </a:t>
            </a:r>
            <a:r>
              <a:rPr lang="ru-RU" alt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движение в одном</a:t>
            </a:r>
            <a:endParaRPr lang="ru-RU" alt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 eaLnBrk="1" hangingPunct="1"/>
            <a:r>
              <a:rPr lang="ru-RU" alt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направлении</a:t>
            </a:r>
            <a:endParaRPr lang="ru-RU" alt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7784" y="1412776"/>
            <a:ext cx="4059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Движение  с отставанием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92414E-6 L 0.74028 1.92414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93 0.00301 L 4.44444E-6 -4.44444E-6 " pathEditMode="relative" rAng="0" ptsTypes="AA">
                                      <p:cBhvr>
                                        <p:cTn id="8" dur="3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fon_pptx-300x22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171400"/>
            <a:ext cx="9185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468313" y="1125538"/>
            <a:ext cx="849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70C0"/>
                </a:solidFill>
              </a:rPr>
              <a:t>Задача 6</a:t>
            </a:r>
            <a:endParaRPr lang="ru-RU" altLang="ru-RU" sz="1600">
              <a:solidFill>
                <a:srgbClr val="0070C0"/>
              </a:solidFill>
            </a:endParaRPr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523875" y="1484313"/>
            <a:ext cx="836860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993300"/>
                </a:solidFill>
              </a:rPr>
              <a:t>От одной станции в одном </a:t>
            </a:r>
            <a:r>
              <a:rPr lang="ru-RU" altLang="ru-RU" b="1" dirty="0" smtClean="0">
                <a:solidFill>
                  <a:srgbClr val="993300"/>
                </a:solidFill>
              </a:rPr>
              <a:t>направлении вышли </a:t>
            </a:r>
            <a:r>
              <a:rPr lang="ru-RU" altLang="ru-RU" b="1" dirty="0">
                <a:solidFill>
                  <a:srgbClr val="993300"/>
                </a:solidFill>
              </a:rPr>
              <a:t>одновременно два поезда. Скорость первого поезда – 60 км/ч, скорость второго – 75 </a:t>
            </a:r>
            <a:r>
              <a:rPr lang="ru-RU" altLang="ru-RU" b="1" dirty="0" smtClean="0">
                <a:solidFill>
                  <a:srgbClr val="993300"/>
                </a:solidFill>
              </a:rPr>
              <a:t>км/ч</a:t>
            </a:r>
            <a:r>
              <a:rPr lang="ru-RU" altLang="ru-RU" b="1" dirty="0">
                <a:solidFill>
                  <a:srgbClr val="993300"/>
                </a:solidFill>
              </a:rPr>
              <a:t>. Найдите расстояние, которое будет между поездами через  3 ч пути.</a:t>
            </a: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447675" y="3387725"/>
            <a:ext cx="8193088" cy="44450"/>
          </a:xfrm>
          <a:prstGeom prst="leftRightArrow">
            <a:avLst/>
          </a:prstGeom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484188" y="4437063"/>
            <a:ext cx="8193087" cy="46037"/>
          </a:xfrm>
          <a:prstGeom prst="leftRightArrow">
            <a:avLst/>
          </a:prstGeom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9" name="Прямоугольник 12"/>
          <p:cNvSpPr>
            <a:spLocks noChangeArrowheads="1"/>
          </p:cNvSpPr>
          <p:nvPr/>
        </p:nvSpPr>
        <p:spPr bwMode="auto">
          <a:xfrm>
            <a:off x="903288" y="2444750"/>
            <a:ext cx="7905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1600" b="1" i="1">
                <a:solidFill>
                  <a:srgbClr val="FF0000"/>
                </a:solidFill>
                <a:latin typeface="Bookman Old Style" pitchFamily="18" charset="0"/>
              </a:rPr>
              <a:t>v</a:t>
            </a:r>
            <a:r>
              <a:rPr lang="ru-RU" altLang="ru-RU" sz="1000" b="1" i="1">
                <a:solidFill>
                  <a:srgbClr val="FF0000"/>
                </a:solidFill>
                <a:latin typeface="Bookman Old Style" pitchFamily="18" charset="0"/>
              </a:rPr>
              <a:t>1 </a:t>
            </a:r>
            <a:endParaRPr lang="ru-RU" altLang="ru-RU" sz="1000">
              <a:latin typeface="Calibri" pitchFamily="34" charset="0"/>
            </a:endParaRPr>
          </a:p>
        </p:txBody>
      </p:sp>
      <p:sp>
        <p:nvSpPr>
          <p:cNvPr id="13320" name="TextBox 2"/>
          <p:cNvSpPr txBox="1">
            <a:spLocks noChangeArrowheads="1"/>
          </p:cNvSpPr>
          <p:nvPr/>
        </p:nvSpPr>
        <p:spPr bwMode="auto">
          <a:xfrm>
            <a:off x="1187624" y="2492896"/>
            <a:ext cx="1560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FF0000"/>
                </a:solidFill>
              </a:rPr>
              <a:t>= 60 км</a:t>
            </a:r>
            <a:r>
              <a:rPr lang="en-US" altLang="ru-RU" sz="1400" b="1" dirty="0">
                <a:solidFill>
                  <a:srgbClr val="FF0000"/>
                </a:solidFill>
              </a:rPr>
              <a:t>/</a:t>
            </a:r>
            <a:r>
              <a:rPr lang="ru-RU" altLang="ru-RU" sz="1400" b="1" dirty="0">
                <a:solidFill>
                  <a:srgbClr val="FF0000"/>
                </a:solidFill>
              </a:rPr>
              <a:t>ч</a:t>
            </a:r>
          </a:p>
        </p:txBody>
      </p:sp>
      <p:sp>
        <p:nvSpPr>
          <p:cNvPr id="13321" name="Прямоугольник 3"/>
          <p:cNvSpPr>
            <a:spLocks noChangeArrowheads="1"/>
          </p:cNvSpPr>
          <p:nvPr/>
        </p:nvSpPr>
        <p:spPr bwMode="auto">
          <a:xfrm>
            <a:off x="683568" y="3501008"/>
            <a:ext cx="1208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b="1" i="1" dirty="0">
                <a:solidFill>
                  <a:srgbClr val="FF0000"/>
                </a:solidFill>
                <a:latin typeface="Bookman Old Style" pitchFamily="18" charset="0"/>
              </a:rPr>
              <a:t>v</a:t>
            </a:r>
            <a:r>
              <a:rPr lang="ru-RU" altLang="ru-RU" sz="1000" b="1" i="1" dirty="0">
                <a:solidFill>
                  <a:srgbClr val="FF0000"/>
                </a:solidFill>
                <a:latin typeface="Bookman Old Style" pitchFamily="18" charset="0"/>
              </a:rPr>
              <a:t>2</a:t>
            </a:r>
            <a:r>
              <a:rPr lang="ru-RU" altLang="ru-RU" b="1" i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altLang="ru-RU" sz="1400" b="1" dirty="0">
                <a:solidFill>
                  <a:srgbClr val="FF0000"/>
                </a:solidFill>
                <a:latin typeface="Calibri" pitchFamily="34" charset="0"/>
              </a:rPr>
              <a:t>= 75 км</a:t>
            </a:r>
            <a:r>
              <a:rPr lang="en-US" altLang="ru-RU" sz="1400" b="1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ru-RU" altLang="ru-RU" sz="1400" b="1" dirty="0">
                <a:solidFill>
                  <a:srgbClr val="FF0000"/>
                </a:solidFill>
                <a:latin typeface="Calibri" pitchFamily="34" charset="0"/>
              </a:rPr>
              <a:t>ч</a:t>
            </a:r>
          </a:p>
        </p:txBody>
      </p:sp>
      <p:sp>
        <p:nvSpPr>
          <p:cNvPr id="13322" name="TextBox 2292"/>
          <p:cNvSpPr txBox="1">
            <a:spLocks noChangeArrowheads="1"/>
          </p:cNvSpPr>
          <p:nvPr/>
        </p:nvSpPr>
        <p:spPr bwMode="auto">
          <a:xfrm>
            <a:off x="6732240" y="2708920"/>
            <a:ext cx="1223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dirty="0">
                <a:solidFill>
                  <a:srgbClr val="FF0000"/>
                </a:solidFill>
              </a:rPr>
              <a:t>t = 3</a:t>
            </a:r>
            <a:r>
              <a:rPr lang="ru-RU" altLang="ru-RU" dirty="0">
                <a:solidFill>
                  <a:srgbClr val="FF0000"/>
                </a:solidFill>
              </a:rPr>
              <a:t>ч</a:t>
            </a:r>
          </a:p>
        </p:txBody>
      </p:sp>
      <p:cxnSp>
        <p:nvCxnSpPr>
          <p:cNvPr id="2295" name="Прямая соединительная линия 2294"/>
          <p:cNvCxnSpPr/>
          <p:nvPr/>
        </p:nvCxnSpPr>
        <p:spPr>
          <a:xfrm>
            <a:off x="8316416" y="2636912"/>
            <a:ext cx="0" cy="121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7" name="Прямая соединительная линия 2296"/>
          <p:cNvCxnSpPr/>
          <p:nvPr/>
        </p:nvCxnSpPr>
        <p:spPr>
          <a:xfrm>
            <a:off x="6228184" y="2564904"/>
            <a:ext cx="0" cy="334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9" name="Прямая со стрелкой 2298"/>
          <p:cNvCxnSpPr/>
          <p:nvPr/>
        </p:nvCxnSpPr>
        <p:spPr>
          <a:xfrm>
            <a:off x="6156176" y="2636912"/>
            <a:ext cx="2232248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6" name="TextBox 2299"/>
          <p:cNvSpPr txBox="1">
            <a:spLocks noChangeArrowheads="1"/>
          </p:cNvSpPr>
          <p:nvPr/>
        </p:nvSpPr>
        <p:spPr bwMode="auto">
          <a:xfrm>
            <a:off x="6804248" y="2276872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dirty="0">
                <a:solidFill>
                  <a:srgbClr val="FF0000"/>
                </a:solidFill>
              </a:rPr>
              <a:t>S = </a:t>
            </a:r>
            <a:r>
              <a:rPr lang="ru-RU" altLang="ru-RU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327" name="Прямоугольник 2300"/>
          <p:cNvSpPr>
            <a:spLocks noChangeArrowheads="1"/>
          </p:cNvSpPr>
          <p:nvPr/>
        </p:nvSpPr>
        <p:spPr bwMode="auto">
          <a:xfrm>
            <a:off x="449263" y="4614863"/>
            <a:ext cx="1192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Решение</a:t>
            </a:r>
          </a:p>
        </p:txBody>
      </p:sp>
      <p:sp>
        <p:nvSpPr>
          <p:cNvPr id="2302" name="TextBox 2301"/>
          <p:cNvSpPr txBox="1">
            <a:spLocks noChangeArrowheads="1"/>
          </p:cNvSpPr>
          <p:nvPr/>
        </p:nvSpPr>
        <p:spPr bwMode="auto">
          <a:xfrm>
            <a:off x="509588" y="4984750"/>
            <a:ext cx="7780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3300"/>
                </a:solidFill>
              </a:rPr>
              <a:t>1) 75 – 60 = 15 (км</a:t>
            </a:r>
            <a:r>
              <a:rPr lang="en-US" altLang="ru-RU" b="1">
                <a:solidFill>
                  <a:srgbClr val="993300"/>
                </a:solidFill>
              </a:rPr>
              <a:t>/</a:t>
            </a:r>
            <a:r>
              <a:rPr lang="ru-RU" altLang="ru-RU" b="1">
                <a:solidFill>
                  <a:srgbClr val="993300"/>
                </a:solidFill>
              </a:rPr>
              <a:t>ч) – скорость удаления поездов</a:t>
            </a:r>
          </a:p>
        </p:txBody>
      </p:sp>
      <p:sp>
        <p:nvSpPr>
          <p:cNvPr id="2303" name="TextBox 2302"/>
          <p:cNvSpPr txBox="1">
            <a:spLocks noChangeArrowheads="1"/>
          </p:cNvSpPr>
          <p:nvPr/>
        </p:nvSpPr>
        <p:spPr bwMode="auto">
          <a:xfrm>
            <a:off x="554038" y="5283200"/>
            <a:ext cx="5932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3300"/>
                </a:solidFill>
              </a:rPr>
              <a:t>2) 15 * 3 = 45 (км)</a:t>
            </a:r>
          </a:p>
        </p:txBody>
      </p:sp>
      <p:sp>
        <p:nvSpPr>
          <p:cNvPr id="8192" name="TextBox 8191"/>
          <p:cNvSpPr txBox="1">
            <a:spLocks noChangeArrowheads="1"/>
          </p:cNvSpPr>
          <p:nvPr/>
        </p:nvSpPr>
        <p:spPr bwMode="auto">
          <a:xfrm>
            <a:off x="468313" y="5653088"/>
            <a:ext cx="7454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Ответ</a:t>
            </a:r>
            <a:r>
              <a:rPr lang="ru-RU" altLang="ru-RU" b="1">
                <a:solidFill>
                  <a:srgbClr val="993300"/>
                </a:solidFill>
              </a:rPr>
              <a:t>: через 3 часа пути расстояние между поездами составит 45 километров.</a:t>
            </a:r>
          </a:p>
        </p:txBody>
      </p:sp>
      <p:grpSp>
        <p:nvGrpSpPr>
          <p:cNvPr id="2" name="Group 1875"/>
          <p:cNvGrpSpPr>
            <a:grpSpLocks/>
          </p:cNvGrpSpPr>
          <p:nvPr/>
        </p:nvGrpSpPr>
        <p:grpSpPr bwMode="auto">
          <a:xfrm>
            <a:off x="323528" y="3789040"/>
            <a:ext cx="2286000" cy="631825"/>
            <a:chOff x="-192" y="2790"/>
            <a:chExt cx="4550" cy="1386"/>
          </a:xfrm>
        </p:grpSpPr>
        <p:grpSp>
          <p:nvGrpSpPr>
            <p:cNvPr id="13612" name="Group 1497"/>
            <p:cNvGrpSpPr>
              <a:grpSpLocks/>
            </p:cNvGrpSpPr>
            <p:nvPr/>
          </p:nvGrpSpPr>
          <p:grpSpPr bwMode="auto">
            <a:xfrm>
              <a:off x="1968" y="2790"/>
              <a:ext cx="2390" cy="1386"/>
              <a:chOff x="723" y="872"/>
              <a:chExt cx="2390" cy="1386"/>
            </a:xfrm>
          </p:grpSpPr>
          <p:grpSp>
            <p:nvGrpSpPr>
              <p:cNvPr id="13713" name="Group 1498"/>
              <p:cNvGrpSpPr>
                <a:grpSpLocks/>
              </p:cNvGrpSpPr>
              <p:nvPr/>
            </p:nvGrpSpPr>
            <p:grpSpPr bwMode="auto">
              <a:xfrm>
                <a:off x="2087" y="1824"/>
                <a:ext cx="409" cy="434"/>
                <a:chOff x="2298" y="1822"/>
                <a:chExt cx="409" cy="434"/>
              </a:xfrm>
            </p:grpSpPr>
            <p:grpSp>
              <p:nvGrpSpPr>
                <p:cNvPr id="13850" name="Group 149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3876" name="Group 1500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3880" name="Group 15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3884" name="Oval 15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ru-RU" altLang="ru-RU"/>
                      </a:p>
                    </p:txBody>
                  </p:sp>
                  <p:sp>
                    <p:nvSpPr>
                      <p:cNvPr id="13885" name="Oval 15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eaLnBrk="1" hangingPunct="1"/>
                        <a:endParaRPr lang="ru-RU" altLang="ru-RU"/>
                      </a:p>
                    </p:txBody>
                  </p:sp>
                </p:grpSp>
                <p:grpSp>
                  <p:nvGrpSpPr>
                    <p:cNvPr id="13881" name="Group 15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3882" name="Oval 15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ru-RU" altLang="ru-RU"/>
                      </a:p>
                    </p:txBody>
                  </p:sp>
                  <p:sp>
                    <p:nvSpPr>
                      <p:cNvPr id="13883" name="Oval 15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eaLnBrk="1" hangingPunct="1"/>
                        <a:endParaRPr lang="ru-RU" altLang="ru-RU"/>
                      </a:p>
                    </p:txBody>
                  </p:sp>
                </p:grpSp>
              </p:grpSp>
              <p:grpSp>
                <p:nvGrpSpPr>
                  <p:cNvPr id="13877" name="Group 1507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3878" name="Freeform 1508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879" name="Freeform 1509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3851" name="Group 1510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3870" name="Group 1511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3874" name="Oval 15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13875" name="Oval 15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ru-RU" altLang="ru-RU"/>
                    </a:p>
                  </p:txBody>
                </p:sp>
              </p:grpSp>
              <p:grpSp>
                <p:nvGrpSpPr>
                  <p:cNvPr id="13871" name="Group 1514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3872" name="Oval 15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13873" name="Oval 15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ru-RU" altLang="ru-RU"/>
                    </a:p>
                  </p:txBody>
                </p:sp>
              </p:grpSp>
            </p:grpSp>
            <p:grpSp>
              <p:nvGrpSpPr>
                <p:cNvPr id="13852" name="Group 1517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3868" name="Freeform 151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869" name="Freeform 151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853" name="Group 1520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3866" name="Oval 152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867" name="Oval 152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</p:grpSp>
            <p:grpSp>
              <p:nvGrpSpPr>
                <p:cNvPr id="13854" name="Group 152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3864" name="Oval 152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865" name="Oval 152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</p:grpSp>
            <p:grpSp>
              <p:nvGrpSpPr>
                <p:cNvPr id="13855" name="Group 152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3862" name="Oval 152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863" name="Oval 152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</p:grpSp>
            <p:grpSp>
              <p:nvGrpSpPr>
                <p:cNvPr id="13856" name="Group 152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3860" name="Oval 153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861" name="Oval 153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</p:grpSp>
            <p:grpSp>
              <p:nvGrpSpPr>
                <p:cNvPr id="13857" name="Group 1532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3858" name="Freeform 153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859" name="Freeform 153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3714" name="Group 1535"/>
              <p:cNvGrpSpPr>
                <a:grpSpLocks/>
              </p:cNvGrpSpPr>
              <p:nvPr/>
            </p:nvGrpSpPr>
            <p:grpSpPr bwMode="auto">
              <a:xfrm>
                <a:off x="1511" y="1824"/>
                <a:ext cx="409" cy="434"/>
                <a:chOff x="2298" y="1822"/>
                <a:chExt cx="409" cy="434"/>
              </a:xfrm>
            </p:grpSpPr>
            <p:grpSp>
              <p:nvGrpSpPr>
                <p:cNvPr id="13814" name="Group 153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3840" name="Group 1537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3844" name="Group 15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3848" name="Oval 15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ru-RU" altLang="ru-RU"/>
                      </a:p>
                    </p:txBody>
                  </p:sp>
                  <p:sp>
                    <p:nvSpPr>
                      <p:cNvPr id="13849" name="Oval 15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eaLnBrk="1" hangingPunct="1"/>
                        <a:endParaRPr lang="ru-RU" altLang="ru-RU"/>
                      </a:p>
                    </p:txBody>
                  </p:sp>
                </p:grpSp>
                <p:grpSp>
                  <p:nvGrpSpPr>
                    <p:cNvPr id="13845" name="Group 15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3846" name="Oval 15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ru-RU" altLang="ru-RU"/>
                      </a:p>
                    </p:txBody>
                  </p:sp>
                  <p:sp>
                    <p:nvSpPr>
                      <p:cNvPr id="13847" name="Oval 15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eaLnBrk="1" hangingPunct="1"/>
                        <a:endParaRPr lang="ru-RU" altLang="ru-RU"/>
                      </a:p>
                    </p:txBody>
                  </p:sp>
                </p:grpSp>
              </p:grpSp>
              <p:grpSp>
                <p:nvGrpSpPr>
                  <p:cNvPr id="13841" name="Group 1544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3842" name="Freeform 154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843" name="Freeform 1546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3815" name="Group 1547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3834" name="Group 1548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3838" name="Oval 15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13839" name="Oval 15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ru-RU" altLang="ru-RU"/>
                    </a:p>
                  </p:txBody>
                </p:sp>
              </p:grpSp>
              <p:grpSp>
                <p:nvGrpSpPr>
                  <p:cNvPr id="13835" name="Group 1551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3836" name="Oval 15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13837" name="Oval 15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ru-RU" altLang="ru-RU"/>
                    </a:p>
                  </p:txBody>
                </p:sp>
              </p:grpSp>
            </p:grpSp>
            <p:grpSp>
              <p:nvGrpSpPr>
                <p:cNvPr id="13816" name="Group 1554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3832" name="Freeform 155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833" name="Freeform 155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817" name="Group 1557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3830" name="Oval 155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831" name="Oval 155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</p:grpSp>
            <p:grpSp>
              <p:nvGrpSpPr>
                <p:cNvPr id="13818" name="Group 1560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3828" name="Oval 156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829" name="Oval 156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</p:grpSp>
            <p:grpSp>
              <p:nvGrpSpPr>
                <p:cNvPr id="13819" name="Group 1563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3826" name="Oval 156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827" name="Oval 156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</p:grpSp>
            <p:grpSp>
              <p:nvGrpSpPr>
                <p:cNvPr id="13820" name="Group 156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3824" name="Oval 156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825" name="Oval 156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</p:grpSp>
            <p:grpSp>
              <p:nvGrpSpPr>
                <p:cNvPr id="13821" name="Group 156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3822" name="Freeform 157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823" name="Freeform 157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3715" name="Group 1572"/>
              <p:cNvGrpSpPr>
                <a:grpSpLocks/>
              </p:cNvGrpSpPr>
              <p:nvPr/>
            </p:nvGrpSpPr>
            <p:grpSpPr bwMode="auto">
              <a:xfrm>
                <a:off x="2793" y="1608"/>
                <a:ext cx="320" cy="321"/>
                <a:chOff x="0" y="2496"/>
                <a:chExt cx="304" cy="285"/>
              </a:xfrm>
            </p:grpSpPr>
            <p:sp>
              <p:nvSpPr>
                <p:cNvPr id="13812" name="Line 1573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13" name="Freeform 1574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3650723 w 190"/>
                    <a:gd name="T3" fmla="*/ 0 h 18"/>
                    <a:gd name="T4" fmla="*/ 3650723 w 190"/>
                    <a:gd name="T5" fmla="*/ 2147483647 h 18"/>
                    <a:gd name="T6" fmla="*/ 0 w 190"/>
                    <a:gd name="T7" fmla="*/ 2147483647 h 18"/>
                    <a:gd name="T8" fmla="*/ 0 w 190"/>
                    <a:gd name="T9" fmla="*/ 0 h 18"/>
                    <a:gd name="T10" fmla="*/ 7375181 w 190"/>
                    <a:gd name="T11" fmla="*/ 0 h 18"/>
                    <a:gd name="T12" fmla="*/ 10955018 w 190"/>
                    <a:gd name="T13" fmla="*/ 0 h 18"/>
                    <a:gd name="T14" fmla="*/ 10955018 w 190"/>
                    <a:gd name="T15" fmla="*/ 2147483647 h 18"/>
                    <a:gd name="T16" fmla="*/ 7375181 w 190"/>
                    <a:gd name="T17" fmla="*/ 2147483647 h 18"/>
                    <a:gd name="T18" fmla="*/ 7375181 w 190"/>
                    <a:gd name="T19" fmla="*/ 0 h 18"/>
                    <a:gd name="T20" fmla="*/ 14545757 w 190"/>
                    <a:gd name="T21" fmla="*/ 0 h 18"/>
                    <a:gd name="T22" fmla="*/ 18219835 w 190"/>
                    <a:gd name="T23" fmla="*/ 0 h 18"/>
                    <a:gd name="T24" fmla="*/ 18219835 w 190"/>
                    <a:gd name="T25" fmla="*/ 2147483647 h 18"/>
                    <a:gd name="T26" fmla="*/ 14545757 w 190"/>
                    <a:gd name="T27" fmla="*/ 2147483647 h 18"/>
                    <a:gd name="T28" fmla="*/ 14545757 w 190"/>
                    <a:gd name="T29" fmla="*/ 0 h 18"/>
                    <a:gd name="T30" fmla="*/ 21926302 w 190"/>
                    <a:gd name="T31" fmla="*/ 0 h 18"/>
                    <a:gd name="T32" fmla="*/ 25588925 w 190"/>
                    <a:gd name="T33" fmla="*/ 0 h 18"/>
                    <a:gd name="T34" fmla="*/ 25588925 w 190"/>
                    <a:gd name="T35" fmla="*/ 2147483647 h 18"/>
                    <a:gd name="T36" fmla="*/ 21926302 w 190"/>
                    <a:gd name="T37" fmla="*/ 2147483647 h 18"/>
                    <a:gd name="T38" fmla="*/ 21926302 w 190"/>
                    <a:gd name="T39" fmla="*/ 0 h 18"/>
                    <a:gd name="T40" fmla="*/ 29151728 w 190"/>
                    <a:gd name="T41" fmla="*/ 0 h 18"/>
                    <a:gd name="T42" fmla="*/ 32764544 w 190"/>
                    <a:gd name="T43" fmla="*/ 0 h 18"/>
                    <a:gd name="T44" fmla="*/ 32764544 w 190"/>
                    <a:gd name="T45" fmla="*/ 2147483647 h 18"/>
                    <a:gd name="T46" fmla="*/ 29151728 w 190"/>
                    <a:gd name="T47" fmla="*/ 2147483647 h 18"/>
                    <a:gd name="T48" fmla="*/ 29151728 w 190"/>
                    <a:gd name="T49" fmla="*/ 0 h 18"/>
                    <a:gd name="T50" fmla="*/ 36557450 w 190"/>
                    <a:gd name="T51" fmla="*/ 0 h 18"/>
                    <a:gd name="T52" fmla="*/ 38526571 w 190"/>
                    <a:gd name="T53" fmla="*/ 0 h 18"/>
                    <a:gd name="T54" fmla="*/ 38526571 w 190"/>
                    <a:gd name="T55" fmla="*/ 2147483647 h 18"/>
                    <a:gd name="T56" fmla="*/ 36557450 w 190"/>
                    <a:gd name="T57" fmla="*/ 2147483647 h 18"/>
                    <a:gd name="T58" fmla="*/ 36557450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716" name="Group 1575"/>
              <p:cNvGrpSpPr>
                <a:grpSpLocks/>
              </p:cNvGrpSpPr>
              <p:nvPr/>
            </p:nvGrpSpPr>
            <p:grpSpPr bwMode="auto">
              <a:xfrm>
                <a:off x="1056" y="1822"/>
                <a:ext cx="405" cy="434"/>
                <a:chOff x="1177" y="1822"/>
                <a:chExt cx="405" cy="434"/>
              </a:xfrm>
            </p:grpSpPr>
            <p:grpSp>
              <p:nvGrpSpPr>
                <p:cNvPr id="13776" name="Group 1576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13802" name="Group 1577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grpSp>
                  <p:nvGrpSpPr>
                    <p:cNvPr id="13806" name="Group 15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13810" name="Oval 15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ru-RU" altLang="ru-RU"/>
                      </a:p>
                    </p:txBody>
                  </p:sp>
                  <p:sp>
                    <p:nvSpPr>
                      <p:cNvPr id="13811" name="Oval 15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eaLnBrk="1" hangingPunct="1"/>
                        <a:endParaRPr lang="ru-RU" altLang="ru-RU"/>
                      </a:p>
                    </p:txBody>
                  </p:sp>
                </p:grpSp>
                <p:grpSp>
                  <p:nvGrpSpPr>
                    <p:cNvPr id="13807" name="Group 15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3808" name="Oval 15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ru-RU" altLang="ru-RU"/>
                      </a:p>
                    </p:txBody>
                  </p:sp>
                  <p:sp>
                    <p:nvSpPr>
                      <p:cNvPr id="13809" name="Oval 15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eaLnBrk="1" hangingPunct="1"/>
                        <a:endParaRPr lang="ru-RU" altLang="ru-RU"/>
                      </a:p>
                    </p:txBody>
                  </p:sp>
                </p:grpSp>
              </p:grpSp>
              <p:grpSp>
                <p:nvGrpSpPr>
                  <p:cNvPr id="13803" name="Group 1584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3804" name="Freeform 1585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805" name="Freeform 1586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3777" name="Group 1587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13796" name="Group 1588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13800" name="Oval 15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13801" name="Oval 15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ru-RU" altLang="ru-RU"/>
                    </a:p>
                  </p:txBody>
                </p:sp>
              </p:grpSp>
              <p:grpSp>
                <p:nvGrpSpPr>
                  <p:cNvPr id="13797" name="Group 1591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3798" name="Oval 15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13799" name="Oval 15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ru-RU" altLang="ru-RU"/>
                    </a:p>
                  </p:txBody>
                </p:sp>
              </p:grpSp>
            </p:grpSp>
            <p:grpSp>
              <p:nvGrpSpPr>
                <p:cNvPr id="13778" name="Group 1594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3794" name="Freeform 1595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795" name="Freeform 1596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779" name="Group 1597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13792" name="Oval 1598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793" name="Oval 1599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</p:grpSp>
            <p:grpSp>
              <p:nvGrpSpPr>
                <p:cNvPr id="13780" name="Group 1600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3790" name="Oval 1601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791" name="Oval 1602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</p:grpSp>
            <p:grpSp>
              <p:nvGrpSpPr>
                <p:cNvPr id="13781" name="Group 1603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13788" name="Oval 1604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789" name="Oval 1605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</p:grpSp>
            <p:grpSp>
              <p:nvGrpSpPr>
                <p:cNvPr id="13782" name="Group 1606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3786" name="Oval 1607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787" name="Oval 1608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</p:grpSp>
            <p:grpSp>
              <p:nvGrpSpPr>
                <p:cNvPr id="13783" name="Group 1609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3784" name="Freeform 1610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785" name="Freeform 1611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3717" name="Group 1612"/>
              <p:cNvGrpSpPr>
                <a:grpSpLocks/>
              </p:cNvGrpSpPr>
              <p:nvPr/>
            </p:nvGrpSpPr>
            <p:grpSpPr bwMode="auto">
              <a:xfrm>
                <a:off x="2519" y="1822"/>
                <a:ext cx="409" cy="434"/>
                <a:chOff x="2298" y="1822"/>
                <a:chExt cx="409" cy="434"/>
              </a:xfrm>
            </p:grpSpPr>
            <p:grpSp>
              <p:nvGrpSpPr>
                <p:cNvPr id="13740" name="Group 1613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3766" name="Group 1614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3770" name="Group 16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3774" name="Oval 16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ru-RU" altLang="ru-RU"/>
                      </a:p>
                    </p:txBody>
                  </p:sp>
                  <p:sp>
                    <p:nvSpPr>
                      <p:cNvPr id="13775" name="Oval 16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eaLnBrk="1" hangingPunct="1"/>
                        <a:endParaRPr lang="ru-RU" altLang="ru-RU"/>
                      </a:p>
                    </p:txBody>
                  </p:sp>
                </p:grpSp>
                <p:grpSp>
                  <p:nvGrpSpPr>
                    <p:cNvPr id="13771" name="Group 16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3772" name="Oval 16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1" hangingPunct="1"/>
                        <a:endParaRPr lang="ru-RU" altLang="ru-RU"/>
                      </a:p>
                    </p:txBody>
                  </p:sp>
                  <p:sp>
                    <p:nvSpPr>
                      <p:cNvPr id="13773" name="Oval 16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eaLnBrk="1" hangingPunct="1"/>
                        <a:endParaRPr lang="ru-RU" altLang="ru-RU"/>
                      </a:p>
                    </p:txBody>
                  </p:sp>
                </p:grpSp>
              </p:grpSp>
              <p:grpSp>
                <p:nvGrpSpPr>
                  <p:cNvPr id="13767" name="Group 1621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3768" name="Freeform 1622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769" name="Freeform 1623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3741" name="Group 1624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3760" name="Group 1625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3764" name="Oval 16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13765" name="Oval 16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ru-RU" altLang="ru-RU"/>
                    </a:p>
                  </p:txBody>
                </p:sp>
              </p:grpSp>
              <p:grpSp>
                <p:nvGrpSpPr>
                  <p:cNvPr id="13761" name="Group 1628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3762" name="Oval 16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13763" name="Oval 16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ru-RU" altLang="ru-RU"/>
                    </a:p>
                  </p:txBody>
                </p:sp>
              </p:grpSp>
            </p:grpSp>
            <p:grpSp>
              <p:nvGrpSpPr>
                <p:cNvPr id="13742" name="Group 163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3758" name="Freeform 1632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759" name="Freeform 163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743" name="Group 1634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3756" name="Oval 163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757" name="Oval 1636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</p:grpSp>
            <p:grpSp>
              <p:nvGrpSpPr>
                <p:cNvPr id="13744" name="Group 1637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3754" name="Oval 163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755" name="Oval 1639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</p:grpSp>
            <p:grpSp>
              <p:nvGrpSpPr>
                <p:cNvPr id="13745" name="Group 1640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3752" name="Oval 164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753" name="Oval 164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</p:grpSp>
            <p:grpSp>
              <p:nvGrpSpPr>
                <p:cNvPr id="13746" name="Group 164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3750" name="Oval 164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751" name="Oval 164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</p:grpSp>
            <p:grpSp>
              <p:nvGrpSpPr>
                <p:cNvPr id="13747" name="Group 164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3748" name="Freeform 1647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749" name="Freeform 164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3718" name="Freeform 1649"/>
              <p:cNvSpPr>
                <a:spLocks/>
              </p:cNvSpPr>
              <p:nvPr/>
            </p:nvSpPr>
            <p:spPr bwMode="auto">
              <a:xfrm>
                <a:off x="879" y="1608"/>
                <a:ext cx="4" cy="261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4964 h 232"/>
                  <a:gd name="T4" fmla="*/ 0 60000 65536"/>
                  <a:gd name="T5" fmla="*/ 0 60000 65536"/>
                  <a:gd name="T6" fmla="*/ 0 w 4"/>
                  <a:gd name="T7" fmla="*/ 0 h 232"/>
                  <a:gd name="T8" fmla="*/ 4 w 4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719" name="Group 1650"/>
              <p:cNvGrpSpPr>
                <a:grpSpLocks/>
              </p:cNvGrpSpPr>
              <p:nvPr/>
            </p:nvGrpSpPr>
            <p:grpSpPr bwMode="auto">
              <a:xfrm>
                <a:off x="723" y="1608"/>
                <a:ext cx="320" cy="321"/>
                <a:chOff x="0" y="2496"/>
                <a:chExt cx="304" cy="285"/>
              </a:xfrm>
            </p:grpSpPr>
            <p:sp>
              <p:nvSpPr>
                <p:cNvPr id="13738" name="Line 1651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739" name="Freeform 1652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3650723 w 190"/>
                    <a:gd name="T3" fmla="*/ 0 h 18"/>
                    <a:gd name="T4" fmla="*/ 3650723 w 190"/>
                    <a:gd name="T5" fmla="*/ 2147483647 h 18"/>
                    <a:gd name="T6" fmla="*/ 0 w 190"/>
                    <a:gd name="T7" fmla="*/ 2147483647 h 18"/>
                    <a:gd name="T8" fmla="*/ 0 w 190"/>
                    <a:gd name="T9" fmla="*/ 0 h 18"/>
                    <a:gd name="T10" fmla="*/ 7375181 w 190"/>
                    <a:gd name="T11" fmla="*/ 0 h 18"/>
                    <a:gd name="T12" fmla="*/ 10955018 w 190"/>
                    <a:gd name="T13" fmla="*/ 0 h 18"/>
                    <a:gd name="T14" fmla="*/ 10955018 w 190"/>
                    <a:gd name="T15" fmla="*/ 2147483647 h 18"/>
                    <a:gd name="T16" fmla="*/ 7375181 w 190"/>
                    <a:gd name="T17" fmla="*/ 2147483647 h 18"/>
                    <a:gd name="T18" fmla="*/ 7375181 w 190"/>
                    <a:gd name="T19" fmla="*/ 0 h 18"/>
                    <a:gd name="T20" fmla="*/ 14545757 w 190"/>
                    <a:gd name="T21" fmla="*/ 0 h 18"/>
                    <a:gd name="T22" fmla="*/ 18219835 w 190"/>
                    <a:gd name="T23" fmla="*/ 0 h 18"/>
                    <a:gd name="T24" fmla="*/ 18219835 w 190"/>
                    <a:gd name="T25" fmla="*/ 2147483647 h 18"/>
                    <a:gd name="T26" fmla="*/ 14545757 w 190"/>
                    <a:gd name="T27" fmla="*/ 2147483647 h 18"/>
                    <a:gd name="T28" fmla="*/ 14545757 w 190"/>
                    <a:gd name="T29" fmla="*/ 0 h 18"/>
                    <a:gd name="T30" fmla="*/ 21926302 w 190"/>
                    <a:gd name="T31" fmla="*/ 0 h 18"/>
                    <a:gd name="T32" fmla="*/ 25588925 w 190"/>
                    <a:gd name="T33" fmla="*/ 0 h 18"/>
                    <a:gd name="T34" fmla="*/ 25588925 w 190"/>
                    <a:gd name="T35" fmla="*/ 2147483647 h 18"/>
                    <a:gd name="T36" fmla="*/ 21926302 w 190"/>
                    <a:gd name="T37" fmla="*/ 2147483647 h 18"/>
                    <a:gd name="T38" fmla="*/ 21926302 w 190"/>
                    <a:gd name="T39" fmla="*/ 0 h 18"/>
                    <a:gd name="T40" fmla="*/ 29151728 w 190"/>
                    <a:gd name="T41" fmla="*/ 0 h 18"/>
                    <a:gd name="T42" fmla="*/ 32764544 w 190"/>
                    <a:gd name="T43" fmla="*/ 0 h 18"/>
                    <a:gd name="T44" fmla="*/ 32764544 w 190"/>
                    <a:gd name="T45" fmla="*/ 2147483647 h 18"/>
                    <a:gd name="T46" fmla="*/ 29151728 w 190"/>
                    <a:gd name="T47" fmla="*/ 2147483647 h 18"/>
                    <a:gd name="T48" fmla="*/ 29151728 w 190"/>
                    <a:gd name="T49" fmla="*/ 0 h 18"/>
                    <a:gd name="T50" fmla="*/ 36557450 w 190"/>
                    <a:gd name="T51" fmla="*/ 0 h 18"/>
                    <a:gd name="T52" fmla="*/ 38526571 w 190"/>
                    <a:gd name="T53" fmla="*/ 0 h 18"/>
                    <a:gd name="T54" fmla="*/ 38526571 w 190"/>
                    <a:gd name="T55" fmla="*/ 2147483647 h 18"/>
                    <a:gd name="T56" fmla="*/ 36557450 w 190"/>
                    <a:gd name="T57" fmla="*/ 2147483647 h 18"/>
                    <a:gd name="T58" fmla="*/ 36557450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720" name="Freeform 1653"/>
              <p:cNvSpPr>
                <a:spLocks/>
              </p:cNvSpPr>
              <p:nvPr/>
            </p:nvSpPr>
            <p:spPr bwMode="auto">
              <a:xfrm>
                <a:off x="993" y="1095"/>
                <a:ext cx="2089" cy="891"/>
              </a:xfrm>
              <a:custGeom>
                <a:avLst/>
                <a:gdLst>
                  <a:gd name="T0" fmla="*/ 0 w 2088"/>
                  <a:gd name="T1" fmla="*/ 143 h 891"/>
                  <a:gd name="T2" fmla="*/ 110 w 2088"/>
                  <a:gd name="T3" fmla="*/ 0 h 891"/>
                  <a:gd name="T4" fmla="*/ 1671 w 2088"/>
                  <a:gd name="T5" fmla="*/ 0 h 891"/>
                  <a:gd name="T6" fmla="*/ 1878 w 2088"/>
                  <a:gd name="T7" fmla="*/ 99 h 891"/>
                  <a:gd name="T8" fmla="*/ 2091 w 2088"/>
                  <a:gd name="T9" fmla="*/ 513 h 891"/>
                  <a:gd name="T10" fmla="*/ 2075 w 2088"/>
                  <a:gd name="T11" fmla="*/ 881 h 891"/>
                  <a:gd name="T12" fmla="*/ 1774 w 2088"/>
                  <a:gd name="T13" fmla="*/ 891 h 891"/>
                  <a:gd name="T14" fmla="*/ 110 w 2088"/>
                  <a:gd name="T15" fmla="*/ 891 h 891"/>
                  <a:gd name="T16" fmla="*/ 6 w 2088"/>
                  <a:gd name="T17" fmla="*/ 792 h 891"/>
                  <a:gd name="T18" fmla="*/ 8 w 2088"/>
                  <a:gd name="T19" fmla="*/ 131 h 8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88" h="891">
                    <a:moveTo>
                      <a:pt x="0" y="143"/>
                    </a:moveTo>
                    <a:lnTo>
                      <a:pt x="110" y="0"/>
                    </a:lnTo>
                    <a:lnTo>
                      <a:pt x="1668" y="0"/>
                    </a:lnTo>
                    <a:lnTo>
                      <a:pt x="1875" y="99"/>
                    </a:lnTo>
                    <a:lnTo>
                      <a:pt x="2088" y="513"/>
                    </a:lnTo>
                    <a:lnTo>
                      <a:pt x="2072" y="881"/>
                    </a:lnTo>
                    <a:lnTo>
                      <a:pt x="1771" y="891"/>
                    </a:lnTo>
                    <a:lnTo>
                      <a:pt x="110" y="891"/>
                    </a:lnTo>
                    <a:lnTo>
                      <a:pt x="6" y="792"/>
                    </a:lnTo>
                    <a:lnTo>
                      <a:pt x="8" y="131"/>
                    </a:lnTo>
                  </a:path>
                </a:pathLst>
              </a:custGeom>
              <a:gradFill rotWithShape="1">
                <a:gsLst>
                  <a:gs pos="0">
                    <a:srgbClr val="00D200"/>
                  </a:gs>
                  <a:gs pos="50000">
                    <a:srgbClr val="008000"/>
                  </a:gs>
                  <a:gs pos="100000">
                    <a:srgbClr val="00D2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21" name="Rectangle 1654"/>
              <p:cNvSpPr>
                <a:spLocks noChangeArrowheads="1"/>
              </p:cNvSpPr>
              <p:nvPr/>
            </p:nvSpPr>
            <p:spPr bwMode="auto">
              <a:xfrm>
                <a:off x="1093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 altLang="ru-RU"/>
              </a:p>
            </p:txBody>
          </p:sp>
          <p:sp>
            <p:nvSpPr>
              <p:cNvPr id="13722" name="Rectangle 1655"/>
              <p:cNvSpPr>
                <a:spLocks noChangeArrowheads="1"/>
              </p:cNvSpPr>
              <p:nvPr/>
            </p:nvSpPr>
            <p:spPr bwMode="auto">
              <a:xfrm>
                <a:off x="1526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 altLang="ru-RU"/>
              </a:p>
            </p:txBody>
          </p:sp>
          <p:sp>
            <p:nvSpPr>
              <p:cNvPr id="13723" name="Rectangle 1656"/>
              <p:cNvSpPr>
                <a:spLocks noChangeArrowheads="1"/>
              </p:cNvSpPr>
              <p:nvPr/>
            </p:nvSpPr>
            <p:spPr bwMode="auto">
              <a:xfrm>
                <a:off x="2408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 altLang="ru-RU"/>
              </a:p>
            </p:txBody>
          </p:sp>
          <p:grpSp>
            <p:nvGrpSpPr>
              <p:cNvPr id="13724" name="Group 1657"/>
              <p:cNvGrpSpPr>
                <a:grpSpLocks/>
              </p:cNvGrpSpPr>
              <p:nvPr/>
            </p:nvGrpSpPr>
            <p:grpSpPr bwMode="auto">
              <a:xfrm>
                <a:off x="1346" y="960"/>
                <a:ext cx="202" cy="192"/>
                <a:chOff x="5136" y="1968"/>
                <a:chExt cx="192" cy="171"/>
              </a:xfrm>
            </p:grpSpPr>
            <p:sp>
              <p:nvSpPr>
                <p:cNvPr id="13736" name="Oval 1658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737" name="Freeform 1659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725" name="Freeform 1660"/>
              <p:cNvSpPr>
                <a:spLocks/>
              </p:cNvSpPr>
              <p:nvPr/>
            </p:nvSpPr>
            <p:spPr bwMode="auto">
              <a:xfrm>
                <a:off x="1043" y="1878"/>
                <a:ext cx="1818" cy="1"/>
              </a:xfrm>
              <a:custGeom>
                <a:avLst/>
                <a:gdLst>
                  <a:gd name="T0" fmla="*/ 0 w 1728"/>
                  <a:gd name="T1" fmla="*/ 0 h 1"/>
                  <a:gd name="T2" fmla="*/ 6467 w 1728"/>
                  <a:gd name="T3" fmla="*/ 0 h 1"/>
                  <a:gd name="T4" fmla="*/ 0 60000 65536"/>
                  <a:gd name="T5" fmla="*/ 0 60000 65536"/>
                  <a:gd name="T6" fmla="*/ 0 w 1728"/>
                  <a:gd name="T7" fmla="*/ 0 h 1"/>
                  <a:gd name="T8" fmla="*/ 1728 w 172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26" name="Freeform 1661"/>
              <p:cNvSpPr>
                <a:spLocks/>
              </p:cNvSpPr>
              <p:nvPr/>
            </p:nvSpPr>
            <p:spPr bwMode="auto">
              <a:xfrm>
                <a:off x="1007" y="1229"/>
                <a:ext cx="1854" cy="1"/>
              </a:xfrm>
              <a:custGeom>
                <a:avLst/>
                <a:gdLst>
                  <a:gd name="T0" fmla="*/ 0 w 1762"/>
                  <a:gd name="T1" fmla="*/ 0 h 1"/>
                  <a:gd name="T2" fmla="*/ 6618 w 1762"/>
                  <a:gd name="T3" fmla="*/ 0 h 1"/>
                  <a:gd name="T4" fmla="*/ 0 60000 65536"/>
                  <a:gd name="T5" fmla="*/ 0 60000 65536"/>
                  <a:gd name="T6" fmla="*/ 0 w 1762"/>
                  <a:gd name="T7" fmla="*/ 0 h 1"/>
                  <a:gd name="T8" fmla="*/ 1762 w 176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727" name="Group 1662"/>
              <p:cNvGrpSpPr>
                <a:grpSpLocks/>
              </p:cNvGrpSpPr>
              <p:nvPr/>
            </p:nvGrpSpPr>
            <p:grpSpPr bwMode="auto">
              <a:xfrm>
                <a:off x="2305" y="960"/>
                <a:ext cx="202" cy="192"/>
                <a:chOff x="5136" y="1968"/>
                <a:chExt cx="192" cy="171"/>
              </a:xfrm>
            </p:grpSpPr>
            <p:sp>
              <p:nvSpPr>
                <p:cNvPr id="13734" name="Oval 1663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735" name="Freeform 1664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728" name="Freeform 1665"/>
              <p:cNvSpPr>
                <a:spLocks/>
              </p:cNvSpPr>
              <p:nvPr/>
            </p:nvSpPr>
            <p:spPr bwMode="auto">
              <a:xfrm>
                <a:off x="1245" y="1662"/>
                <a:ext cx="17" cy="35"/>
              </a:xfrm>
              <a:custGeom>
                <a:avLst/>
                <a:gdLst>
                  <a:gd name="T0" fmla="*/ 0 w 16"/>
                  <a:gd name="T1" fmla="*/ 732 h 31"/>
                  <a:gd name="T2" fmla="*/ 71 w 16"/>
                  <a:gd name="T3" fmla="*/ 0 h 31"/>
                  <a:gd name="T4" fmla="*/ 0 w 16"/>
                  <a:gd name="T5" fmla="*/ 732 h 3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1"/>
                  <a:gd name="T11" fmla="*/ 16 w 1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29" name="Freeform 1666"/>
              <p:cNvSpPr>
                <a:spLocks/>
              </p:cNvSpPr>
              <p:nvPr/>
            </p:nvSpPr>
            <p:spPr bwMode="auto">
              <a:xfrm>
                <a:off x="1070" y="1284"/>
                <a:ext cx="225" cy="594"/>
              </a:xfrm>
              <a:custGeom>
                <a:avLst/>
                <a:gdLst>
                  <a:gd name="T0" fmla="*/ 784 w 214"/>
                  <a:gd name="T1" fmla="*/ 11288 h 528"/>
                  <a:gd name="T2" fmla="*/ 784 w 214"/>
                  <a:gd name="T3" fmla="*/ 0 h 528"/>
                  <a:gd name="T4" fmla="*/ 0 w 214"/>
                  <a:gd name="T5" fmla="*/ 2 h 528"/>
                  <a:gd name="T6" fmla="*/ 0 w 214"/>
                  <a:gd name="T7" fmla="*/ 11251 h 528"/>
                  <a:gd name="T8" fmla="*/ 784 w 214"/>
                  <a:gd name="T9" fmla="*/ 11288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528"/>
                  <a:gd name="T17" fmla="*/ 214 w 21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30" name="Freeform 1667"/>
              <p:cNvSpPr>
                <a:spLocks/>
              </p:cNvSpPr>
              <p:nvPr/>
            </p:nvSpPr>
            <p:spPr bwMode="auto">
              <a:xfrm>
                <a:off x="2664" y="1200"/>
                <a:ext cx="432" cy="520"/>
              </a:xfrm>
              <a:custGeom>
                <a:avLst/>
                <a:gdLst>
                  <a:gd name="T0" fmla="*/ 216 w 432"/>
                  <a:gd name="T1" fmla="*/ 0 h 520"/>
                  <a:gd name="T2" fmla="*/ 0 w 432"/>
                  <a:gd name="T3" fmla="*/ 136 h 520"/>
                  <a:gd name="T4" fmla="*/ 64 w 432"/>
                  <a:gd name="T5" fmla="*/ 520 h 520"/>
                  <a:gd name="T6" fmla="*/ 400 w 432"/>
                  <a:gd name="T7" fmla="*/ 520 h 520"/>
                  <a:gd name="T8" fmla="*/ 432 w 432"/>
                  <a:gd name="T9" fmla="*/ 424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2"/>
                  <a:gd name="T16" fmla="*/ 0 h 520"/>
                  <a:gd name="T17" fmla="*/ 432 w 432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2" h="520">
                    <a:moveTo>
                      <a:pt x="216" y="0"/>
                    </a:moveTo>
                    <a:lnTo>
                      <a:pt x="0" y="136"/>
                    </a:lnTo>
                    <a:lnTo>
                      <a:pt x="64" y="520"/>
                    </a:lnTo>
                    <a:lnTo>
                      <a:pt x="400" y="520"/>
                    </a:lnTo>
                    <a:lnTo>
                      <a:pt x="432" y="424"/>
                    </a:lnTo>
                  </a:path>
                </a:pathLst>
              </a:custGeom>
              <a:gradFill rotWithShape="1">
                <a:gsLst>
                  <a:gs pos="0">
                    <a:srgbClr val="CCFFFF"/>
                  </a:gs>
                  <a:gs pos="100000">
                    <a:srgbClr val="00FF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31" name="Rectangle 1668"/>
              <p:cNvSpPr>
                <a:spLocks noChangeArrowheads="1"/>
              </p:cNvSpPr>
              <p:nvPr/>
            </p:nvSpPr>
            <p:spPr bwMode="auto">
              <a:xfrm>
                <a:off x="2120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 altLang="ru-RU"/>
              </a:p>
            </p:txBody>
          </p:sp>
          <p:sp>
            <p:nvSpPr>
              <p:cNvPr id="13732" name="Freeform 1669"/>
              <p:cNvSpPr>
                <a:spLocks/>
              </p:cNvSpPr>
              <p:nvPr/>
            </p:nvSpPr>
            <p:spPr bwMode="auto">
              <a:xfrm>
                <a:off x="1832" y="872"/>
                <a:ext cx="784" cy="328"/>
              </a:xfrm>
              <a:custGeom>
                <a:avLst/>
                <a:gdLst>
                  <a:gd name="T0" fmla="*/ 328 w 784"/>
                  <a:gd name="T1" fmla="*/ 280 h 328"/>
                  <a:gd name="T2" fmla="*/ 0 w 784"/>
                  <a:gd name="T3" fmla="*/ 0 h 328"/>
                  <a:gd name="T4" fmla="*/ 784 w 784"/>
                  <a:gd name="T5" fmla="*/ 0 h 328"/>
                  <a:gd name="T6" fmla="*/ 232 w 784"/>
                  <a:gd name="T7" fmla="*/ 328 h 3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4"/>
                  <a:gd name="T13" fmla="*/ 0 h 328"/>
                  <a:gd name="T14" fmla="*/ 784 w 784"/>
                  <a:gd name="T15" fmla="*/ 328 h 3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4" h="328">
                    <a:moveTo>
                      <a:pt x="328" y="280"/>
                    </a:moveTo>
                    <a:lnTo>
                      <a:pt x="0" y="0"/>
                    </a:lnTo>
                    <a:lnTo>
                      <a:pt x="784" y="0"/>
                    </a:lnTo>
                    <a:lnTo>
                      <a:pt x="232" y="32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33" name="Rectangle 1670"/>
              <p:cNvSpPr>
                <a:spLocks noChangeArrowheads="1"/>
              </p:cNvSpPr>
              <p:nvPr/>
            </p:nvSpPr>
            <p:spPr bwMode="auto">
              <a:xfrm>
                <a:off x="1824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3613" name="Group 1672"/>
            <p:cNvGrpSpPr>
              <a:grpSpLocks/>
            </p:cNvGrpSpPr>
            <p:nvPr/>
          </p:nvGrpSpPr>
          <p:grpSpPr bwMode="auto">
            <a:xfrm>
              <a:off x="2037" y="3576"/>
              <a:ext cx="219" cy="321"/>
              <a:chOff x="0" y="2496"/>
              <a:chExt cx="304" cy="285"/>
            </a:xfrm>
          </p:grpSpPr>
          <p:sp>
            <p:nvSpPr>
              <p:cNvPr id="13711" name="Line 1673"/>
              <p:cNvSpPr>
                <a:spLocks noChangeShapeType="1"/>
              </p:cNvSpPr>
              <p:nvPr/>
            </p:nvSpPr>
            <p:spPr bwMode="auto">
              <a:xfrm>
                <a:off x="148" y="2496"/>
                <a:ext cx="3" cy="285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12" name="Freeform 1674"/>
              <p:cNvSpPr>
                <a:spLocks noEditPoints="1"/>
              </p:cNvSpPr>
              <p:nvPr/>
            </p:nvSpPr>
            <p:spPr bwMode="auto">
              <a:xfrm>
                <a:off x="0" y="2592"/>
                <a:ext cx="304" cy="48"/>
              </a:xfrm>
              <a:custGeom>
                <a:avLst/>
                <a:gdLst>
                  <a:gd name="T0" fmla="*/ 0 w 190"/>
                  <a:gd name="T1" fmla="*/ 0 h 18"/>
                  <a:gd name="T2" fmla="*/ 3650723 w 190"/>
                  <a:gd name="T3" fmla="*/ 0 h 18"/>
                  <a:gd name="T4" fmla="*/ 3650723 w 190"/>
                  <a:gd name="T5" fmla="*/ 2147483647 h 18"/>
                  <a:gd name="T6" fmla="*/ 0 w 190"/>
                  <a:gd name="T7" fmla="*/ 2147483647 h 18"/>
                  <a:gd name="T8" fmla="*/ 0 w 190"/>
                  <a:gd name="T9" fmla="*/ 0 h 18"/>
                  <a:gd name="T10" fmla="*/ 7375181 w 190"/>
                  <a:gd name="T11" fmla="*/ 0 h 18"/>
                  <a:gd name="T12" fmla="*/ 10955018 w 190"/>
                  <a:gd name="T13" fmla="*/ 0 h 18"/>
                  <a:gd name="T14" fmla="*/ 10955018 w 190"/>
                  <a:gd name="T15" fmla="*/ 2147483647 h 18"/>
                  <a:gd name="T16" fmla="*/ 7375181 w 190"/>
                  <a:gd name="T17" fmla="*/ 2147483647 h 18"/>
                  <a:gd name="T18" fmla="*/ 7375181 w 190"/>
                  <a:gd name="T19" fmla="*/ 0 h 18"/>
                  <a:gd name="T20" fmla="*/ 14545757 w 190"/>
                  <a:gd name="T21" fmla="*/ 0 h 18"/>
                  <a:gd name="T22" fmla="*/ 18219835 w 190"/>
                  <a:gd name="T23" fmla="*/ 0 h 18"/>
                  <a:gd name="T24" fmla="*/ 18219835 w 190"/>
                  <a:gd name="T25" fmla="*/ 2147483647 h 18"/>
                  <a:gd name="T26" fmla="*/ 14545757 w 190"/>
                  <a:gd name="T27" fmla="*/ 2147483647 h 18"/>
                  <a:gd name="T28" fmla="*/ 14545757 w 190"/>
                  <a:gd name="T29" fmla="*/ 0 h 18"/>
                  <a:gd name="T30" fmla="*/ 21926302 w 190"/>
                  <a:gd name="T31" fmla="*/ 0 h 18"/>
                  <a:gd name="T32" fmla="*/ 25588925 w 190"/>
                  <a:gd name="T33" fmla="*/ 0 h 18"/>
                  <a:gd name="T34" fmla="*/ 25588925 w 190"/>
                  <a:gd name="T35" fmla="*/ 2147483647 h 18"/>
                  <a:gd name="T36" fmla="*/ 21926302 w 190"/>
                  <a:gd name="T37" fmla="*/ 2147483647 h 18"/>
                  <a:gd name="T38" fmla="*/ 21926302 w 190"/>
                  <a:gd name="T39" fmla="*/ 0 h 18"/>
                  <a:gd name="T40" fmla="*/ 29151728 w 190"/>
                  <a:gd name="T41" fmla="*/ 0 h 18"/>
                  <a:gd name="T42" fmla="*/ 32764544 w 190"/>
                  <a:gd name="T43" fmla="*/ 0 h 18"/>
                  <a:gd name="T44" fmla="*/ 32764544 w 190"/>
                  <a:gd name="T45" fmla="*/ 2147483647 h 18"/>
                  <a:gd name="T46" fmla="*/ 29151728 w 190"/>
                  <a:gd name="T47" fmla="*/ 2147483647 h 18"/>
                  <a:gd name="T48" fmla="*/ 29151728 w 190"/>
                  <a:gd name="T49" fmla="*/ 0 h 18"/>
                  <a:gd name="T50" fmla="*/ 36557450 w 190"/>
                  <a:gd name="T51" fmla="*/ 0 h 18"/>
                  <a:gd name="T52" fmla="*/ 38526571 w 190"/>
                  <a:gd name="T53" fmla="*/ 0 h 18"/>
                  <a:gd name="T54" fmla="*/ 38526571 w 190"/>
                  <a:gd name="T55" fmla="*/ 2147483647 h 18"/>
                  <a:gd name="T56" fmla="*/ 36557450 w 190"/>
                  <a:gd name="T57" fmla="*/ 2147483647 h 18"/>
                  <a:gd name="T58" fmla="*/ 36557450 w 190"/>
                  <a:gd name="T59" fmla="*/ 0 h 1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90"/>
                  <a:gd name="T91" fmla="*/ 0 h 18"/>
                  <a:gd name="T92" fmla="*/ 190 w 190"/>
                  <a:gd name="T93" fmla="*/ 18 h 1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90" h="18">
                    <a:moveTo>
                      <a:pt x="0" y="0"/>
                    </a:moveTo>
                    <a:lnTo>
                      <a:pt x="18" y="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36" y="0"/>
                    </a:moveTo>
                    <a:lnTo>
                      <a:pt x="54" y="0"/>
                    </a:lnTo>
                    <a:lnTo>
                      <a:pt x="54" y="18"/>
                    </a:lnTo>
                    <a:lnTo>
                      <a:pt x="36" y="18"/>
                    </a:lnTo>
                    <a:lnTo>
                      <a:pt x="36" y="0"/>
                    </a:lnTo>
                    <a:close/>
                    <a:moveTo>
                      <a:pt x="72" y="0"/>
                    </a:moveTo>
                    <a:lnTo>
                      <a:pt x="90" y="0"/>
                    </a:lnTo>
                    <a:lnTo>
                      <a:pt x="90" y="18"/>
                    </a:lnTo>
                    <a:lnTo>
                      <a:pt x="72" y="18"/>
                    </a:lnTo>
                    <a:lnTo>
                      <a:pt x="72" y="0"/>
                    </a:lnTo>
                    <a:close/>
                    <a:moveTo>
                      <a:pt x="108" y="0"/>
                    </a:moveTo>
                    <a:lnTo>
                      <a:pt x="126" y="0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0"/>
                    </a:lnTo>
                    <a:close/>
                    <a:moveTo>
                      <a:pt x="144" y="0"/>
                    </a:moveTo>
                    <a:lnTo>
                      <a:pt x="162" y="0"/>
                    </a:lnTo>
                    <a:lnTo>
                      <a:pt x="162" y="18"/>
                    </a:lnTo>
                    <a:lnTo>
                      <a:pt x="144" y="18"/>
                    </a:lnTo>
                    <a:lnTo>
                      <a:pt x="144" y="0"/>
                    </a:lnTo>
                    <a:close/>
                    <a:moveTo>
                      <a:pt x="180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180" y="18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3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614" name="Group 1775"/>
            <p:cNvGrpSpPr>
              <a:grpSpLocks/>
            </p:cNvGrpSpPr>
            <p:nvPr/>
          </p:nvGrpSpPr>
          <p:grpSpPr bwMode="auto">
            <a:xfrm>
              <a:off x="-192" y="2880"/>
              <a:ext cx="2144" cy="1296"/>
              <a:chOff x="0" y="1920"/>
              <a:chExt cx="2038" cy="1152"/>
            </a:xfrm>
          </p:grpSpPr>
          <p:grpSp>
            <p:nvGrpSpPr>
              <p:cNvPr id="13615" name="Group 1776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grpSp>
              <p:nvGrpSpPr>
                <p:cNvPr id="13701" name="Group 1777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grpSp>
                <p:nvGrpSpPr>
                  <p:cNvPr id="13705" name="Group 1778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13709" name="Oval 17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13710" name="Oval 17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ru-RU" altLang="ru-RU"/>
                    </a:p>
                  </p:txBody>
                </p:sp>
              </p:grpSp>
              <p:grpSp>
                <p:nvGrpSpPr>
                  <p:cNvPr id="13706" name="Group 1781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3707" name="Oval 17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13708" name="Oval 17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ru-RU" altLang="ru-RU"/>
                    </a:p>
                  </p:txBody>
                </p:sp>
              </p:grpSp>
            </p:grpSp>
            <p:grpSp>
              <p:nvGrpSpPr>
                <p:cNvPr id="13702" name="Group 1784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13703" name="Freeform 1785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704" name="Freeform 1786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3616" name="Group 1787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grpSp>
              <p:nvGrpSpPr>
                <p:cNvPr id="13691" name="Group 1788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grpSp>
                <p:nvGrpSpPr>
                  <p:cNvPr id="13695" name="Group 1789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3699" name="Oval 17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13700" name="Oval 17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ru-RU" altLang="ru-RU"/>
                    </a:p>
                  </p:txBody>
                </p:sp>
              </p:grpSp>
              <p:grpSp>
                <p:nvGrpSpPr>
                  <p:cNvPr id="13696" name="Group 1792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3697" name="Oval 17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13698" name="Oval 17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ru-RU" altLang="ru-RU"/>
                    </a:p>
                  </p:txBody>
                </p:sp>
              </p:grpSp>
            </p:grpSp>
            <p:grpSp>
              <p:nvGrpSpPr>
                <p:cNvPr id="13692" name="Group 1795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13693" name="Freeform 179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694" name="Freeform 1797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3617" name="Group 1798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grpSp>
              <p:nvGrpSpPr>
                <p:cNvPr id="13685" name="Group 1799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sp>
                <p:nvSpPr>
                  <p:cNvPr id="13689" name="Oval 1800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690" name="Oval 1801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</p:grpSp>
            <p:grpSp>
              <p:nvGrpSpPr>
                <p:cNvPr id="13686" name="Group 1802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13687" name="Oval 1803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688" name="Oval 1804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</p:grpSp>
          </p:grpSp>
          <p:grpSp>
            <p:nvGrpSpPr>
              <p:cNvPr id="13618" name="Group 1805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3683" name="Freeform 1806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684" name="Freeform 1807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619" name="Group 1808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sp>
              <p:nvSpPr>
                <p:cNvPr id="13681" name="Oval 1809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682" name="Oval 1810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3620" name="Group 1811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3679" name="Oval 1812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680" name="Oval 1813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3621" name="Group 1814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sp>
              <p:nvSpPr>
                <p:cNvPr id="13677" name="Oval 1815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678" name="Oval 1816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3622" name="Group 1817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3675" name="Oval 1818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676" name="Oval 1819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3623" name="Group 1820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13673" name="Freeform 1821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674" name="Freeform 1822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624" name="Group 1823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grpSp>
              <p:nvGrpSpPr>
                <p:cNvPr id="13667" name="Group 1824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sp>
                <p:nvSpPr>
                  <p:cNvPr id="13671" name="Oval 182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672" name="Oval 1826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</p:grpSp>
            <p:grpSp>
              <p:nvGrpSpPr>
                <p:cNvPr id="13668" name="Group 1827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13669" name="Oval 182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670" name="Oval 1829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</p:grpSp>
          </p:grpSp>
          <p:grpSp>
            <p:nvGrpSpPr>
              <p:cNvPr id="13625" name="Group 1830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3665" name="Freeform 1831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666" name="Freeform 1832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626" name="Group 1833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sp>
              <p:nvSpPr>
                <p:cNvPr id="13663" name="Oval 1834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664" name="Oval 1835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3627" name="Group 1836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3661" name="Oval 1837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662" name="Oval 1838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3628" name="Group 1839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sp>
              <p:nvSpPr>
                <p:cNvPr id="13659" name="Oval 1840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660" name="Oval 1841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3629" name="Group 1842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3657" name="Oval 1843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658" name="Oval 1844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3630" name="Group 1845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13655" name="Freeform 1846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656" name="Freeform 1847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631" name="Freeform 1848"/>
              <p:cNvSpPr>
                <a:spLocks/>
              </p:cNvSpPr>
              <p:nvPr/>
            </p:nvSpPr>
            <p:spPr bwMode="auto">
              <a:xfrm>
                <a:off x="148" y="2496"/>
                <a:ext cx="4" cy="232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232 h 232"/>
                  <a:gd name="T4" fmla="*/ 0 60000 65536"/>
                  <a:gd name="T5" fmla="*/ 0 60000 65536"/>
                  <a:gd name="T6" fmla="*/ 0 w 4"/>
                  <a:gd name="T7" fmla="*/ 0 h 232"/>
                  <a:gd name="T8" fmla="*/ 4 w 4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632" name="Group 1849"/>
              <p:cNvGrpSpPr>
                <a:grpSpLocks/>
              </p:cNvGrpSpPr>
              <p:nvPr/>
            </p:nvGrpSpPr>
            <p:grpSpPr bwMode="auto">
              <a:xfrm>
                <a:off x="0" y="2496"/>
                <a:ext cx="304" cy="285"/>
                <a:chOff x="0" y="2496"/>
                <a:chExt cx="304" cy="285"/>
              </a:xfrm>
            </p:grpSpPr>
            <p:sp>
              <p:nvSpPr>
                <p:cNvPr id="13653" name="Line 1850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654" name="Freeform 1851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3650723 w 190"/>
                    <a:gd name="T3" fmla="*/ 0 h 18"/>
                    <a:gd name="T4" fmla="*/ 3650723 w 190"/>
                    <a:gd name="T5" fmla="*/ 2147483647 h 18"/>
                    <a:gd name="T6" fmla="*/ 0 w 190"/>
                    <a:gd name="T7" fmla="*/ 2147483647 h 18"/>
                    <a:gd name="T8" fmla="*/ 0 w 190"/>
                    <a:gd name="T9" fmla="*/ 0 h 18"/>
                    <a:gd name="T10" fmla="*/ 7375181 w 190"/>
                    <a:gd name="T11" fmla="*/ 0 h 18"/>
                    <a:gd name="T12" fmla="*/ 10955018 w 190"/>
                    <a:gd name="T13" fmla="*/ 0 h 18"/>
                    <a:gd name="T14" fmla="*/ 10955018 w 190"/>
                    <a:gd name="T15" fmla="*/ 2147483647 h 18"/>
                    <a:gd name="T16" fmla="*/ 7375181 w 190"/>
                    <a:gd name="T17" fmla="*/ 2147483647 h 18"/>
                    <a:gd name="T18" fmla="*/ 7375181 w 190"/>
                    <a:gd name="T19" fmla="*/ 0 h 18"/>
                    <a:gd name="T20" fmla="*/ 14545757 w 190"/>
                    <a:gd name="T21" fmla="*/ 0 h 18"/>
                    <a:gd name="T22" fmla="*/ 18219835 w 190"/>
                    <a:gd name="T23" fmla="*/ 0 h 18"/>
                    <a:gd name="T24" fmla="*/ 18219835 w 190"/>
                    <a:gd name="T25" fmla="*/ 2147483647 h 18"/>
                    <a:gd name="T26" fmla="*/ 14545757 w 190"/>
                    <a:gd name="T27" fmla="*/ 2147483647 h 18"/>
                    <a:gd name="T28" fmla="*/ 14545757 w 190"/>
                    <a:gd name="T29" fmla="*/ 0 h 18"/>
                    <a:gd name="T30" fmla="*/ 21926302 w 190"/>
                    <a:gd name="T31" fmla="*/ 0 h 18"/>
                    <a:gd name="T32" fmla="*/ 25588925 w 190"/>
                    <a:gd name="T33" fmla="*/ 0 h 18"/>
                    <a:gd name="T34" fmla="*/ 25588925 w 190"/>
                    <a:gd name="T35" fmla="*/ 2147483647 h 18"/>
                    <a:gd name="T36" fmla="*/ 21926302 w 190"/>
                    <a:gd name="T37" fmla="*/ 2147483647 h 18"/>
                    <a:gd name="T38" fmla="*/ 21926302 w 190"/>
                    <a:gd name="T39" fmla="*/ 0 h 18"/>
                    <a:gd name="T40" fmla="*/ 29151728 w 190"/>
                    <a:gd name="T41" fmla="*/ 0 h 18"/>
                    <a:gd name="T42" fmla="*/ 32764544 w 190"/>
                    <a:gd name="T43" fmla="*/ 0 h 18"/>
                    <a:gd name="T44" fmla="*/ 32764544 w 190"/>
                    <a:gd name="T45" fmla="*/ 2147483647 h 18"/>
                    <a:gd name="T46" fmla="*/ 29151728 w 190"/>
                    <a:gd name="T47" fmla="*/ 2147483647 h 18"/>
                    <a:gd name="T48" fmla="*/ 29151728 w 190"/>
                    <a:gd name="T49" fmla="*/ 0 h 18"/>
                    <a:gd name="T50" fmla="*/ 36557450 w 190"/>
                    <a:gd name="T51" fmla="*/ 0 h 18"/>
                    <a:gd name="T52" fmla="*/ 38526571 w 190"/>
                    <a:gd name="T53" fmla="*/ 0 h 18"/>
                    <a:gd name="T54" fmla="*/ 38526571 w 190"/>
                    <a:gd name="T55" fmla="*/ 2147483647 h 18"/>
                    <a:gd name="T56" fmla="*/ 36557450 w 190"/>
                    <a:gd name="T57" fmla="*/ 2147483647 h 18"/>
                    <a:gd name="T58" fmla="*/ 36557450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633" name="Freeform 1852"/>
              <p:cNvSpPr>
                <a:spLocks/>
              </p:cNvSpPr>
              <p:nvPr/>
            </p:nvSpPr>
            <p:spPr bwMode="auto">
              <a:xfrm>
                <a:off x="255" y="2041"/>
                <a:ext cx="1784" cy="792"/>
              </a:xfrm>
              <a:custGeom>
                <a:avLst/>
                <a:gdLst>
                  <a:gd name="T0" fmla="*/ 0 w 1782"/>
                  <a:gd name="T1" fmla="*/ 127 h 792"/>
                  <a:gd name="T2" fmla="*/ 105 w 1782"/>
                  <a:gd name="T3" fmla="*/ 0 h 792"/>
                  <a:gd name="T4" fmla="*/ 1591 w 1782"/>
                  <a:gd name="T5" fmla="*/ 0 h 792"/>
                  <a:gd name="T6" fmla="*/ 1788 w 1782"/>
                  <a:gd name="T7" fmla="*/ 88 h 792"/>
                  <a:gd name="T8" fmla="*/ 1788 w 1782"/>
                  <a:gd name="T9" fmla="*/ 660 h 792"/>
                  <a:gd name="T10" fmla="*/ 1689 w 1782"/>
                  <a:gd name="T11" fmla="*/ 792 h 792"/>
                  <a:gd name="T12" fmla="*/ 105 w 1782"/>
                  <a:gd name="T13" fmla="*/ 792 h 792"/>
                  <a:gd name="T14" fmla="*/ 6 w 1782"/>
                  <a:gd name="T15" fmla="*/ 704 h 792"/>
                  <a:gd name="T16" fmla="*/ 8 w 1782"/>
                  <a:gd name="T17" fmla="*/ 116 h 7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82" h="792">
                    <a:moveTo>
                      <a:pt x="0" y="127"/>
                    </a:moveTo>
                    <a:lnTo>
                      <a:pt x="105" y="0"/>
                    </a:lnTo>
                    <a:lnTo>
                      <a:pt x="1585" y="0"/>
                    </a:lnTo>
                    <a:lnTo>
                      <a:pt x="1782" y="88"/>
                    </a:lnTo>
                    <a:lnTo>
                      <a:pt x="1782" y="660"/>
                    </a:lnTo>
                    <a:lnTo>
                      <a:pt x="1683" y="792"/>
                    </a:lnTo>
                    <a:lnTo>
                      <a:pt x="105" y="792"/>
                    </a:lnTo>
                    <a:lnTo>
                      <a:pt x="6" y="704"/>
                    </a:lnTo>
                    <a:lnTo>
                      <a:pt x="8" y="116"/>
                    </a:lnTo>
                  </a:path>
                </a:pathLst>
              </a:custGeom>
              <a:gradFill rotWithShape="1">
                <a:gsLst>
                  <a:gs pos="0">
                    <a:srgbClr val="00D200"/>
                  </a:gs>
                  <a:gs pos="50000">
                    <a:srgbClr val="008000"/>
                  </a:gs>
                  <a:gs pos="100000">
                    <a:srgbClr val="00D2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634" name="Group 1853"/>
              <p:cNvGrpSpPr>
                <a:grpSpLocks/>
              </p:cNvGrpSpPr>
              <p:nvPr/>
            </p:nvGrpSpPr>
            <p:grpSpPr bwMode="auto">
              <a:xfrm>
                <a:off x="352" y="2280"/>
                <a:ext cx="1632" cy="235"/>
                <a:chOff x="1088" y="2880"/>
                <a:chExt cx="444" cy="64"/>
              </a:xfrm>
            </p:grpSpPr>
            <p:sp>
              <p:nvSpPr>
                <p:cNvPr id="13645" name="Rectangle 1854"/>
                <p:cNvSpPr>
                  <a:spLocks noChangeArrowheads="1"/>
                </p:cNvSpPr>
                <p:nvPr/>
              </p:nvSpPr>
              <p:spPr bwMode="auto">
                <a:xfrm>
                  <a:off x="108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646" name="Rectangle 1855"/>
                <p:cNvSpPr>
                  <a:spLocks noChangeArrowheads="1"/>
                </p:cNvSpPr>
                <p:nvPr/>
              </p:nvSpPr>
              <p:spPr bwMode="auto">
                <a:xfrm>
                  <a:off x="1144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647" name="Rectangle 1856"/>
                <p:cNvSpPr>
                  <a:spLocks noChangeArrowheads="1"/>
                </p:cNvSpPr>
                <p:nvPr/>
              </p:nvSpPr>
              <p:spPr bwMode="auto">
                <a:xfrm>
                  <a:off x="1200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648" name="Rectangle 1857"/>
                <p:cNvSpPr>
                  <a:spLocks noChangeArrowheads="1"/>
                </p:cNvSpPr>
                <p:nvPr/>
              </p:nvSpPr>
              <p:spPr bwMode="auto">
                <a:xfrm>
                  <a:off x="125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649" name="Rectangle 1858"/>
                <p:cNvSpPr>
                  <a:spLocks noChangeArrowheads="1"/>
                </p:cNvSpPr>
                <p:nvPr/>
              </p:nvSpPr>
              <p:spPr bwMode="auto">
                <a:xfrm>
                  <a:off x="1316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650" name="Rectangle 1859"/>
                <p:cNvSpPr>
                  <a:spLocks noChangeArrowheads="1"/>
                </p:cNvSpPr>
                <p:nvPr/>
              </p:nvSpPr>
              <p:spPr bwMode="auto">
                <a:xfrm>
                  <a:off x="1372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651" name="Rectangle 1860"/>
                <p:cNvSpPr>
                  <a:spLocks noChangeArrowheads="1"/>
                </p:cNvSpPr>
                <p:nvPr/>
              </p:nvSpPr>
              <p:spPr bwMode="auto">
                <a:xfrm>
                  <a:off x="1484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652" name="Rectangle 1861"/>
                <p:cNvSpPr>
                  <a:spLocks noChangeArrowheads="1"/>
                </p:cNvSpPr>
                <p:nvPr/>
              </p:nvSpPr>
              <p:spPr bwMode="auto">
                <a:xfrm>
                  <a:off x="142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3635" name="Group 1862"/>
              <p:cNvGrpSpPr>
                <a:grpSpLocks/>
              </p:cNvGrpSpPr>
              <p:nvPr/>
            </p:nvGrpSpPr>
            <p:grpSpPr bwMode="auto">
              <a:xfrm>
                <a:off x="592" y="1920"/>
                <a:ext cx="192" cy="171"/>
                <a:chOff x="5136" y="1968"/>
                <a:chExt cx="192" cy="171"/>
              </a:xfrm>
            </p:grpSpPr>
            <p:sp>
              <p:nvSpPr>
                <p:cNvPr id="13643" name="Oval 1863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644" name="Freeform 1864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636" name="Freeform 1865"/>
              <p:cNvSpPr>
                <a:spLocks/>
              </p:cNvSpPr>
              <p:nvPr/>
            </p:nvSpPr>
            <p:spPr bwMode="auto">
              <a:xfrm>
                <a:off x="304" y="2736"/>
                <a:ext cx="1728" cy="1"/>
              </a:xfrm>
              <a:custGeom>
                <a:avLst/>
                <a:gdLst>
                  <a:gd name="T0" fmla="*/ 0 w 1728"/>
                  <a:gd name="T1" fmla="*/ 0 h 1"/>
                  <a:gd name="T2" fmla="*/ 1728 w 1728"/>
                  <a:gd name="T3" fmla="*/ 0 h 1"/>
                  <a:gd name="T4" fmla="*/ 0 60000 65536"/>
                  <a:gd name="T5" fmla="*/ 0 60000 65536"/>
                  <a:gd name="T6" fmla="*/ 0 w 1728"/>
                  <a:gd name="T7" fmla="*/ 0 h 1"/>
                  <a:gd name="T8" fmla="*/ 1728 w 172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37" name="Freeform 1866"/>
              <p:cNvSpPr>
                <a:spLocks/>
              </p:cNvSpPr>
              <p:nvPr/>
            </p:nvSpPr>
            <p:spPr bwMode="auto">
              <a:xfrm>
                <a:off x="270" y="2159"/>
                <a:ext cx="1762" cy="1"/>
              </a:xfrm>
              <a:custGeom>
                <a:avLst/>
                <a:gdLst>
                  <a:gd name="T0" fmla="*/ 0 w 1762"/>
                  <a:gd name="T1" fmla="*/ 0 h 1"/>
                  <a:gd name="T2" fmla="*/ 1762 w 1762"/>
                  <a:gd name="T3" fmla="*/ 0 h 1"/>
                  <a:gd name="T4" fmla="*/ 0 60000 65536"/>
                  <a:gd name="T5" fmla="*/ 0 60000 65536"/>
                  <a:gd name="T6" fmla="*/ 0 w 1762"/>
                  <a:gd name="T7" fmla="*/ 0 h 1"/>
                  <a:gd name="T8" fmla="*/ 1762 w 176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638" name="Group 1867"/>
              <p:cNvGrpSpPr>
                <a:grpSpLocks/>
              </p:cNvGrpSpPr>
              <p:nvPr/>
            </p:nvGrpSpPr>
            <p:grpSpPr bwMode="auto">
              <a:xfrm>
                <a:off x="1504" y="1920"/>
                <a:ext cx="192" cy="171"/>
                <a:chOff x="5136" y="1968"/>
                <a:chExt cx="192" cy="171"/>
              </a:xfrm>
            </p:grpSpPr>
            <p:sp>
              <p:nvSpPr>
                <p:cNvPr id="13641" name="Oval 1868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642" name="Freeform 1869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639" name="Freeform 1870"/>
              <p:cNvSpPr>
                <a:spLocks/>
              </p:cNvSpPr>
              <p:nvPr/>
            </p:nvSpPr>
            <p:spPr bwMode="auto">
              <a:xfrm>
                <a:off x="496" y="2544"/>
                <a:ext cx="16" cy="31"/>
              </a:xfrm>
              <a:custGeom>
                <a:avLst/>
                <a:gdLst>
                  <a:gd name="T0" fmla="*/ 0 w 16"/>
                  <a:gd name="T1" fmla="*/ 31 h 31"/>
                  <a:gd name="T2" fmla="*/ 16 w 16"/>
                  <a:gd name="T3" fmla="*/ 0 h 31"/>
                  <a:gd name="T4" fmla="*/ 0 w 16"/>
                  <a:gd name="T5" fmla="*/ 31 h 3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1"/>
                  <a:gd name="T11" fmla="*/ 16 w 1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40" name="Freeform 1871"/>
              <p:cNvSpPr>
                <a:spLocks/>
              </p:cNvSpPr>
              <p:nvPr/>
            </p:nvSpPr>
            <p:spPr bwMode="auto">
              <a:xfrm>
                <a:off x="330" y="2208"/>
                <a:ext cx="214" cy="528"/>
              </a:xfrm>
              <a:custGeom>
                <a:avLst/>
                <a:gdLst>
                  <a:gd name="T0" fmla="*/ 214 w 214"/>
                  <a:gd name="T1" fmla="*/ 528 h 528"/>
                  <a:gd name="T2" fmla="*/ 214 w 214"/>
                  <a:gd name="T3" fmla="*/ 0 h 528"/>
                  <a:gd name="T4" fmla="*/ 0 w 214"/>
                  <a:gd name="T5" fmla="*/ 2 h 528"/>
                  <a:gd name="T6" fmla="*/ 0 w 214"/>
                  <a:gd name="T7" fmla="*/ 527 h 528"/>
                  <a:gd name="T8" fmla="*/ 214 w 214"/>
                  <a:gd name="T9" fmla="*/ 528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528"/>
                  <a:gd name="T17" fmla="*/ 214 w 21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570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2179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1" name="Управляющая кнопка: назад 570">
            <a:hlinkClick r:id="" action="ppaction://hlinkshowjump?jump=previousslide" highlightClick="1"/>
          </p:cNvPr>
          <p:cNvSpPr/>
          <p:nvPr/>
        </p:nvSpPr>
        <p:spPr>
          <a:xfrm>
            <a:off x="7164388" y="6308725"/>
            <a:ext cx="431800" cy="2889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72" name="Управляющая кнопка: домой 571">
            <a:hlinkClick r:id="rId4" action="ppaction://hlinksldjump" highlightClick="1"/>
          </p:cNvPr>
          <p:cNvSpPr/>
          <p:nvPr/>
        </p:nvSpPr>
        <p:spPr>
          <a:xfrm>
            <a:off x="7812088" y="6308725"/>
            <a:ext cx="431800" cy="2968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73" name="Управляющая кнопка: далее 572">
            <a:hlinkClick r:id="" action="ppaction://hlinkshowjump?jump=nextslide" highlightClick="1"/>
          </p:cNvPr>
          <p:cNvSpPr/>
          <p:nvPr/>
        </p:nvSpPr>
        <p:spPr>
          <a:xfrm>
            <a:off x="8388350" y="6308725"/>
            <a:ext cx="503238" cy="2968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42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82 -0.00486 L 0.42431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89 0.00647 L 0.83958 0.006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2" grpId="0"/>
      <p:bldP spid="2303" grpId="0"/>
      <p:bldP spid="81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361B9-40E9-438E-B5FB-507A12B2748C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800" dirty="0" smtClean="0">
                <a:solidFill>
                  <a:srgbClr val="FFFF66"/>
                </a:solidFill>
              </a:rPr>
              <a:t>.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Реши задачу разными способами.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81000" y="1600200"/>
            <a:ext cx="8458200" cy="4724400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    В данный момент расстояние между двумя таксистами 345 км. На каком расстоянии будут находиться таксисты через два часа</a:t>
            </a:r>
            <a:r>
              <a:rPr lang="en-US" sz="2800" dirty="0" smtClean="0"/>
              <a:t>,</a:t>
            </a:r>
            <a:r>
              <a:rPr lang="ru-RU" sz="2800" dirty="0" smtClean="0"/>
              <a:t> если скорость одного 72 км </a:t>
            </a:r>
            <a:r>
              <a:rPr lang="en-US" sz="2800" dirty="0" smtClean="0"/>
              <a:t>/</a:t>
            </a:r>
            <a:r>
              <a:rPr lang="ru-RU" sz="2800" dirty="0" smtClean="0"/>
              <a:t>ч.</a:t>
            </a:r>
            <a:r>
              <a:rPr lang="en-US" sz="2800" dirty="0" smtClean="0"/>
              <a:t>,</a:t>
            </a:r>
            <a:r>
              <a:rPr lang="ru-RU" sz="2800" dirty="0" smtClean="0"/>
              <a:t> а другого - 68 км</a:t>
            </a:r>
            <a:r>
              <a:rPr lang="en-US" sz="2800" dirty="0" smtClean="0"/>
              <a:t>/</a:t>
            </a:r>
            <a:r>
              <a:rPr lang="ru-RU" sz="2800" dirty="0" smtClean="0"/>
              <a:t>ч.</a:t>
            </a:r>
            <a:r>
              <a:rPr lang="en-US" sz="2800" dirty="0" smtClean="0"/>
              <a:t>,</a:t>
            </a:r>
            <a:r>
              <a:rPr lang="ru-RU" sz="2800" dirty="0" smtClean="0"/>
              <a:t> и они выезжают навстречу друг другу одновременно?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  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</p:txBody>
      </p:sp>
      <p:pic>
        <p:nvPicPr>
          <p:cNvPr id="9221" name="Picture 4" descr="j02519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267200"/>
            <a:ext cx="1355725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 descr="j02519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" y="4114800"/>
            <a:ext cx="12954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Line 6"/>
          <p:cNvSpPr>
            <a:spLocks noChangeShapeType="1"/>
          </p:cNvSpPr>
          <p:nvPr/>
        </p:nvSpPr>
        <p:spPr bwMode="auto">
          <a:xfrm flipV="1">
            <a:off x="1752600" y="56388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1752600" y="5715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5" name="Line 17"/>
          <p:cNvSpPr>
            <a:spLocks noChangeShapeType="1"/>
          </p:cNvSpPr>
          <p:nvPr/>
        </p:nvSpPr>
        <p:spPr bwMode="auto">
          <a:xfrm flipH="1">
            <a:off x="6324600" y="5791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6" name="Line 18"/>
          <p:cNvSpPr>
            <a:spLocks noChangeShapeType="1"/>
          </p:cNvSpPr>
          <p:nvPr/>
        </p:nvSpPr>
        <p:spPr bwMode="auto">
          <a:xfrm>
            <a:off x="2819400" y="548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7" name="Line 19"/>
          <p:cNvSpPr>
            <a:spLocks noChangeShapeType="1"/>
          </p:cNvSpPr>
          <p:nvPr/>
        </p:nvSpPr>
        <p:spPr bwMode="auto">
          <a:xfrm>
            <a:off x="3810000" y="548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8" name="Line 20"/>
          <p:cNvSpPr>
            <a:spLocks noChangeShapeType="1"/>
          </p:cNvSpPr>
          <p:nvPr/>
        </p:nvSpPr>
        <p:spPr bwMode="auto">
          <a:xfrm>
            <a:off x="6324600" y="5486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9" name="Line 31"/>
          <p:cNvSpPr>
            <a:spLocks noChangeShapeType="1"/>
          </p:cNvSpPr>
          <p:nvPr/>
        </p:nvSpPr>
        <p:spPr bwMode="auto">
          <a:xfrm>
            <a:off x="5410200" y="548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0" name="Line 32"/>
          <p:cNvSpPr>
            <a:spLocks noChangeShapeType="1"/>
          </p:cNvSpPr>
          <p:nvPr/>
        </p:nvSpPr>
        <p:spPr bwMode="auto">
          <a:xfrm>
            <a:off x="6324600" y="548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1" name="Line 40"/>
          <p:cNvSpPr>
            <a:spLocks noChangeShapeType="1"/>
          </p:cNvSpPr>
          <p:nvPr/>
        </p:nvSpPr>
        <p:spPr bwMode="auto">
          <a:xfrm>
            <a:off x="3810000" y="556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2" name="Line 41"/>
          <p:cNvSpPr>
            <a:spLocks noChangeShapeType="1"/>
          </p:cNvSpPr>
          <p:nvPr/>
        </p:nvSpPr>
        <p:spPr bwMode="auto">
          <a:xfrm>
            <a:off x="5410200" y="556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3" name="Text Box 43"/>
          <p:cNvSpPr txBox="1">
            <a:spLocks noChangeArrowheads="1"/>
          </p:cNvSpPr>
          <p:nvPr/>
        </p:nvSpPr>
        <p:spPr bwMode="auto">
          <a:xfrm>
            <a:off x="1752600" y="5867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72 км</a:t>
            </a:r>
            <a:r>
              <a:rPr lang="en-US"/>
              <a:t>/</a:t>
            </a:r>
            <a:r>
              <a:rPr lang="ru-RU"/>
              <a:t> ч.</a:t>
            </a:r>
          </a:p>
        </p:txBody>
      </p:sp>
      <p:sp>
        <p:nvSpPr>
          <p:cNvPr id="9234" name="Text Box 44"/>
          <p:cNvSpPr txBox="1">
            <a:spLocks noChangeArrowheads="1"/>
          </p:cNvSpPr>
          <p:nvPr/>
        </p:nvSpPr>
        <p:spPr bwMode="auto">
          <a:xfrm>
            <a:off x="6477000" y="5783263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68 км </a:t>
            </a:r>
            <a:r>
              <a:rPr lang="en-US"/>
              <a:t>/</a:t>
            </a:r>
            <a:r>
              <a:rPr lang="ru-RU"/>
              <a:t>ч.</a:t>
            </a:r>
          </a:p>
        </p:txBody>
      </p:sp>
      <p:sp>
        <p:nvSpPr>
          <p:cNvPr id="9235" name="Text Box 45"/>
          <p:cNvSpPr txBox="1">
            <a:spLocks noChangeArrowheads="1"/>
          </p:cNvSpPr>
          <p:nvPr/>
        </p:nvSpPr>
        <p:spPr bwMode="auto">
          <a:xfrm>
            <a:off x="4114800" y="4800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345 км</a:t>
            </a:r>
          </a:p>
        </p:txBody>
      </p:sp>
    </p:spTree>
    <p:extLst>
      <p:ext uri="{BB962C8B-B14F-4D97-AF65-F5344CB8AC3E}">
        <p14:creationId xmlns:p14="http://schemas.microsoft.com/office/powerpoint/2010/main" val="324656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25908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Первый способ решения.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/>
              <a:t>       1) 72 + 68 =140 (км </a:t>
            </a:r>
            <a:r>
              <a:rPr lang="en-US" sz="2000" dirty="0" smtClean="0"/>
              <a:t>/</a:t>
            </a:r>
            <a:r>
              <a:rPr lang="ru-RU" sz="2000" dirty="0" smtClean="0"/>
              <a:t>ч.) – </a:t>
            </a:r>
            <a:r>
              <a:rPr lang="ru-RU" sz="2000" u="sng" dirty="0" smtClean="0"/>
              <a:t>скорость сближения</a:t>
            </a:r>
            <a:r>
              <a:rPr lang="ru-RU" sz="2000" dirty="0" smtClean="0"/>
              <a:t> таксистов.</a:t>
            </a:r>
            <a:br>
              <a:rPr lang="ru-RU" sz="2000" dirty="0" smtClean="0"/>
            </a:br>
            <a:r>
              <a:rPr lang="ru-RU" sz="2000" dirty="0" smtClean="0"/>
              <a:t>       2).140 * 2 = 280 (км) – на такое расстояние таксисты    приблизятся друг к другу за 2 часа.</a:t>
            </a:r>
            <a:br>
              <a:rPr lang="ru-RU" sz="2000" dirty="0" smtClean="0"/>
            </a:br>
            <a:r>
              <a:rPr lang="ru-RU" sz="2000" dirty="0" smtClean="0"/>
              <a:t>       3). 345 – 280 = 145 (км) – на таком расстоянии будут таксисты через 2 часа.</a:t>
            </a:r>
            <a:br>
              <a:rPr lang="ru-RU" sz="2000" dirty="0" smtClean="0"/>
            </a:br>
            <a:r>
              <a:rPr lang="ru-RU" sz="2000" dirty="0" smtClean="0"/>
              <a:t>        Ответ: 145 км.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7544" y="2996952"/>
            <a:ext cx="8229600" cy="34346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Второй способ решения.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FF66"/>
                </a:solidFill>
              </a:rPr>
              <a:t>        </a:t>
            </a:r>
            <a:r>
              <a:rPr lang="ru-RU" sz="2000" dirty="0" smtClean="0"/>
              <a:t>1). 72 * 2 =144 (км) – такое расстояние проедет один таксист за 2 часа.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  2). 68 * 2 = 136 (км) – такое расстояние проедет другой таксист за 2 часа.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  3). 144+ 136 =280 (км) – на такое расстояние таксисты приблизятся друг к другу за 2 часа.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  4). 345 – 280 = 145 (км) – на таком расстоянии будут таксисты через 2 часа.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  Ответ: 145 км.         </a:t>
            </a:r>
            <a:endParaRPr lang="ru-RU" sz="2000" b="1" dirty="0" smtClean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3797E-E399-4A37-95F7-451947459626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315118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2800" smtClean="0">
                <a:solidFill>
                  <a:srgbClr val="FFFF66"/>
                </a:solidFill>
              </a:rPr>
              <a:t/>
            </a:r>
            <a:br>
              <a:rPr lang="ru-RU" sz="2800" smtClean="0">
                <a:solidFill>
                  <a:srgbClr val="FFFF66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Попробуй решить задачу разными способами.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000" smtClean="0"/>
              <a:t>   </a:t>
            </a:r>
            <a:br>
              <a:rPr lang="ru-RU" sz="2000" smtClean="0"/>
            </a:br>
            <a:r>
              <a:rPr lang="ru-RU" sz="2000" smtClean="0"/>
              <a:t>      </a:t>
            </a:r>
            <a:r>
              <a:rPr lang="ru-RU" sz="2400" smtClean="0"/>
              <a:t>Из двух пунктов навстречу друг другу одновременно выехали два автобуса.  Скорость  одного  автобуса  45 км </a:t>
            </a:r>
            <a:r>
              <a:rPr lang="en-US" sz="2400" smtClean="0"/>
              <a:t>/</a:t>
            </a:r>
            <a:r>
              <a:rPr lang="ru-RU" sz="2400" smtClean="0"/>
              <a:t>ч.</a:t>
            </a:r>
            <a:r>
              <a:rPr lang="en-US" sz="2400" smtClean="0"/>
              <a:t>,</a:t>
            </a:r>
            <a:r>
              <a:rPr lang="ru-RU" sz="2400" smtClean="0"/>
              <a:t>  а скорость другого автобуса 72 км </a:t>
            </a:r>
            <a:r>
              <a:rPr lang="en-US" sz="2400" smtClean="0"/>
              <a:t>/</a:t>
            </a:r>
            <a:r>
              <a:rPr lang="ru-RU" sz="2400" smtClean="0"/>
              <a:t>ч.. Первый автобус до встречи проехал 135км.</a:t>
            </a:r>
            <a:br>
              <a:rPr lang="ru-RU" sz="2400" smtClean="0"/>
            </a:br>
            <a:r>
              <a:rPr lang="ru-RU" sz="2400" smtClean="0"/>
              <a:t>     Найдите расстояние между пунктами</a:t>
            </a:r>
            <a:r>
              <a:rPr lang="ru-RU" sz="2000" smtClean="0"/>
              <a:t>.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09600" y="16002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           А    </a:t>
            </a:r>
            <a:r>
              <a:rPr lang="ru-RU" sz="2000" smtClean="0"/>
              <a:t>135 км</a:t>
            </a:r>
            <a:r>
              <a:rPr lang="ru-RU" smtClean="0"/>
              <a:t>  С         </a:t>
            </a:r>
            <a:r>
              <a:rPr lang="ru-RU" sz="2400" smtClean="0"/>
              <a:t>? км</a:t>
            </a:r>
            <a:r>
              <a:rPr lang="ru-RU" smtClean="0"/>
              <a:t>            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                 </a:t>
            </a:r>
            <a:endParaRPr lang="ru-RU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           </a:t>
            </a:r>
            <a:r>
              <a:rPr lang="ru-RU" sz="2000" smtClean="0"/>
              <a:t>45 км</a:t>
            </a:r>
            <a:r>
              <a:rPr lang="en-US" sz="2000" smtClean="0"/>
              <a:t>/</a:t>
            </a:r>
            <a:r>
              <a:rPr lang="ru-RU" sz="2000" smtClean="0"/>
              <a:t> ч</a:t>
            </a:r>
            <a:r>
              <a:rPr lang="ru-RU" smtClean="0"/>
              <a:t>.                              </a:t>
            </a:r>
            <a:r>
              <a:rPr lang="ru-RU" sz="2000" smtClean="0"/>
              <a:t>72 км</a:t>
            </a:r>
            <a:r>
              <a:rPr lang="en-US" sz="2000" smtClean="0"/>
              <a:t>/</a:t>
            </a:r>
            <a:r>
              <a:rPr lang="ru-RU" sz="2000" smtClean="0"/>
              <a:t> ч.</a:t>
            </a:r>
          </a:p>
        </p:txBody>
      </p:sp>
      <p:pic>
        <p:nvPicPr>
          <p:cNvPr id="11269" name="Picture 4" descr="j01856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9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j01856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Line 6"/>
          <p:cNvSpPr>
            <a:spLocks noChangeShapeType="1"/>
          </p:cNvSpPr>
          <p:nvPr/>
        </p:nvSpPr>
        <p:spPr bwMode="auto">
          <a:xfrm>
            <a:off x="3657600" y="51054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>
            <a:off x="1828800" y="5105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>
            <a:off x="1828800" y="5410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 flipH="1">
            <a:off x="5715000" y="5410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5" name="Line 13"/>
          <p:cNvSpPr>
            <a:spLocks noChangeShapeType="1"/>
          </p:cNvSpPr>
          <p:nvPr/>
        </p:nvSpPr>
        <p:spPr bwMode="auto">
          <a:xfrm flipV="1">
            <a:off x="38100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6" name="Rectangle 16"/>
          <p:cNvSpPr>
            <a:spLocks noChangeArrowheads="1"/>
          </p:cNvSpPr>
          <p:nvPr/>
        </p:nvSpPr>
        <p:spPr bwMode="auto">
          <a:xfrm>
            <a:off x="3657600" y="47244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Line 17"/>
          <p:cNvSpPr>
            <a:spLocks noChangeShapeType="1"/>
          </p:cNvSpPr>
          <p:nvPr/>
        </p:nvSpPr>
        <p:spPr bwMode="auto">
          <a:xfrm>
            <a:off x="1828800" y="5029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8" name="Line 18"/>
          <p:cNvSpPr>
            <a:spLocks noChangeShapeType="1"/>
          </p:cNvSpPr>
          <p:nvPr/>
        </p:nvSpPr>
        <p:spPr bwMode="auto">
          <a:xfrm>
            <a:off x="7086600" y="5029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7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16632"/>
            <a:ext cx="178220" cy="792088"/>
          </a:xfrm>
          <a:prstGeom prst="rect">
            <a:avLst/>
          </a:prstGeom>
          <a:noFill/>
        </p:spPr>
      </p:pic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980728"/>
            <a:ext cx="162018" cy="720080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59323"/>
            <a:ext cx="2311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11560" y="980728"/>
            <a:ext cx="3398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 45 увеличьте в 80 раз.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611560" y="260648"/>
            <a:ext cx="46037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равно 30. Чему равно всё число 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772816"/>
            <a:ext cx="766834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-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Сторона клумбы квадратной формы 8 м.  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1772816"/>
            <a:ext cx="288032" cy="640071"/>
          </a:xfrm>
          <a:prstGeom prst="rect">
            <a:avLst/>
          </a:prstGeom>
          <a:noFill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2204864"/>
            <a:ext cx="903649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клумбы засажено ромашками,  а остальная площадь –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незабудками. Какую площадь  занимают незабудки?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88224" y="1844824"/>
            <a:ext cx="2116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всей площади </a:t>
            </a:r>
            <a:endParaRPr lang="ru-RU" sz="2400" dirty="0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3068960"/>
            <a:ext cx="89273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Запиши число, в котором 2 ед.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IV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разряда и 9 ед.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II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разряда;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573016"/>
            <a:ext cx="69501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Запиши число, в котором  6 ед. </a:t>
            </a:r>
            <a:r>
              <a:rPr lang="en-US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II</a:t>
            </a:r>
            <a:r>
              <a:rPr lang="ru-RU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класса;  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077072"/>
            <a:ext cx="6027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- Запиши число, в котором 1756 ед. тыс.</a:t>
            </a:r>
            <a:endParaRPr lang="ru-RU" sz="2400" dirty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4509120"/>
            <a:ext cx="39115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- 7 ед.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., 17 ед.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.,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- 50 ед.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III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и 8 ед.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5373216"/>
            <a:ext cx="146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Проверка: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664" y="5373216"/>
            <a:ext cx="4990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E1C"/>
                </a:solidFill>
              </a:rPr>
              <a:t>45,  240 м</a:t>
            </a:r>
            <a:r>
              <a:rPr lang="ru-RU" sz="2400" b="1" baseline="30000" dirty="0" smtClean="0">
                <a:solidFill>
                  <a:srgbClr val="003E1C"/>
                </a:solidFill>
              </a:rPr>
              <a:t>2</a:t>
            </a:r>
            <a:r>
              <a:rPr lang="ru-RU" sz="2400" b="1" dirty="0" smtClean="0">
                <a:solidFill>
                  <a:srgbClr val="003E1C"/>
                </a:solidFill>
              </a:rPr>
              <a:t> , 90 м, 3 раза, 300, </a:t>
            </a:r>
            <a:r>
              <a:rPr lang="ru-RU" sz="2400" dirty="0" smtClean="0">
                <a:solidFill>
                  <a:srgbClr val="003E1C"/>
                </a:solidFill>
              </a:rPr>
              <a:t> </a:t>
            </a:r>
            <a:endParaRPr lang="ru-RU" sz="2400" dirty="0">
              <a:solidFill>
                <a:srgbClr val="003E1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184" y="5373216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E1C"/>
                </a:solidFill>
              </a:rPr>
              <a:t>42,  800,  </a:t>
            </a:r>
            <a:endParaRPr lang="ru-RU" sz="2400" b="1" dirty="0">
              <a:solidFill>
                <a:srgbClr val="003E1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5949280"/>
            <a:ext cx="789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E1C"/>
                </a:solidFill>
              </a:rPr>
              <a:t>36 м</a:t>
            </a:r>
            <a:r>
              <a:rPr lang="ru-RU" sz="2400" b="1" baseline="30000" dirty="0" smtClean="0">
                <a:solidFill>
                  <a:srgbClr val="003E1C"/>
                </a:solidFill>
              </a:rPr>
              <a:t>2 </a:t>
            </a:r>
            <a:r>
              <a:rPr lang="ru-RU" sz="2400" b="1" dirty="0" smtClean="0">
                <a:solidFill>
                  <a:srgbClr val="003E1C"/>
                </a:solidFill>
              </a:rPr>
              <a:t> , 2090,  6 000,  1 756 000, 7 017, 50 008 000 </a:t>
            </a:r>
            <a:endParaRPr lang="ru-RU" sz="2400" b="1" dirty="0">
              <a:solidFill>
                <a:srgbClr val="003E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4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7" grpId="0"/>
      <p:bldP spid="9" grpId="0"/>
      <p:bldP spid="11" grpId="0"/>
      <p:bldP spid="57345" grpId="0"/>
      <p:bldP spid="13" grpId="0"/>
      <p:bldP spid="14" grpId="0"/>
      <p:bldP spid="57346" grpId="0"/>
      <p:bldP spid="15" grpId="0"/>
      <p:bldP spid="16" grpId="0"/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246538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Первый способ решения.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/>
              <a:t>     1). 135 : 45 = 3 (часа) – ехали автобусы до встречи.</a:t>
            </a:r>
            <a:br>
              <a:rPr lang="ru-RU" sz="2400" dirty="0" smtClean="0"/>
            </a:br>
            <a:r>
              <a:rPr lang="ru-RU" sz="2400" dirty="0" smtClean="0"/>
              <a:t>     2). 72 * 3 = 216 (км) – проехал второй автобус до встречи.</a:t>
            </a:r>
            <a:br>
              <a:rPr lang="ru-RU" sz="2400" dirty="0" smtClean="0"/>
            </a:br>
            <a:r>
              <a:rPr lang="ru-RU" sz="2400" dirty="0" smtClean="0"/>
              <a:t>     3). 135 + 216 = 351 (км) – расстояние между пунктами.</a:t>
            </a:r>
            <a:br>
              <a:rPr lang="ru-RU" sz="2400" dirty="0" smtClean="0"/>
            </a:br>
            <a:r>
              <a:rPr lang="ru-RU" sz="2400" dirty="0" smtClean="0"/>
              <a:t>           Ответ: 351 км.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11560" y="3573016"/>
            <a:ext cx="8229600" cy="2864197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Второй способ решения.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  1). 135 : 45 = 3 (часа) – ехали автобусы до встречи.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  2). 45 +72 = 117 (км</a:t>
            </a:r>
            <a:r>
              <a:rPr lang="en-US" sz="2400" dirty="0" smtClean="0"/>
              <a:t>/</a:t>
            </a:r>
            <a:r>
              <a:rPr lang="ru-RU" sz="2400" dirty="0" smtClean="0"/>
              <a:t> ч.)- </a:t>
            </a:r>
            <a:r>
              <a:rPr lang="ru-RU" sz="2400" u="sng" dirty="0" smtClean="0"/>
              <a:t>скорость сближения</a:t>
            </a:r>
            <a:r>
              <a:rPr lang="ru-RU" sz="2400" dirty="0" smtClean="0"/>
              <a:t>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                                         автобусов.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  3). 117 * 3 = 351 (км) – расстояние между пунктами.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       Ответ: 351 км.        </a:t>
            </a:r>
            <a:endParaRPr lang="ru-RU" sz="2800" b="1" dirty="0" smtClean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8EB93-5495-4415-B7DB-861F61AE7E90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603448"/>
            <a:ext cx="8686800" cy="1670248"/>
          </a:xfrm>
        </p:spPr>
        <p:txBody>
          <a:bodyPr>
            <a:normAutofit fontScale="90000"/>
          </a:bodyPr>
          <a:lstStyle/>
          <a:p>
            <a:pPr marL="0" indent="0" algn="l" eaLnBrk="1" hangingPunct="1">
              <a:buNone/>
              <a:defRPr/>
            </a:pPr>
            <a:r>
              <a:rPr lang="ru-RU" sz="2000" dirty="0">
                <a:solidFill>
                  <a:srgbClr val="FFFF66"/>
                </a:solidFill>
              </a:rPr>
              <a:t> </a:t>
            </a:r>
            <a:r>
              <a:rPr lang="ru-RU" sz="2000" dirty="0" smtClean="0">
                <a:solidFill>
                  <a:srgbClr val="FFFF66"/>
                </a:solidFill>
              </a:rPr>
              <a:t>                                      </a:t>
            </a:r>
            <a:br>
              <a:rPr lang="ru-RU" sz="2000" dirty="0" smtClean="0">
                <a:solidFill>
                  <a:srgbClr val="FFFF66"/>
                </a:solidFill>
              </a:rPr>
            </a:br>
            <a:r>
              <a:rPr lang="ru-RU" sz="2000" dirty="0">
                <a:solidFill>
                  <a:srgbClr val="FFFF66"/>
                </a:solidFill>
              </a:rPr>
              <a:t> </a:t>
            </a:r>
            <a:r>
              <a:rPr lang="ru-RU" sz="2000" dirty="0" smtClean="0">
                <a:solidFill>
                  <a:srgbClr val="FFFF66"/>
                </a:solidFill>
              </a:rPr>
              <a:t>                                    </a:t>
            </a:r>
            <a:r>
              <a:rPr lang="ru-RU" sz="2000" dirty="0" smtClean="0">
                <a:solidFill>
                  <a:srgbClr val="C00000"/>
                </a:solidFill>
              </a:rPr>
              <a:t>Ситуация вторая.</a:t>
            </a:r>
            <a:r>
              <a:rPr lang="ru-RU" dirty="0" smtClean="0">
                <a:solidFill>
                  <a:srgbClr val="C00000"/>
                </a:solidFill>
              </a:rPr>
              <a:t>               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    </a:t>
            </a:r>
            <a:br>
              <a:rPr lang="ru-RU" sz="1800" dirty="0" smtClean="0"/>
            </a:br>
            <a:r>
              <a:rPr lang="ru-RU" sz="2000" dirty="0" smtClean="0"/>
              <a:t>            </a:t>
            </a:r>
            <a:br>
              <a:rPr lang="ru-RU" sz="2000" dirty="0" smtClean="0"/>
            </a:br>
            <a:r>
              <a:rPr lang="ru-RU" sz="2000" dirty="0" smtClean="0"/>
              <a:t>                        </a:t>
            </a:r>
            <a:br>
              <a:rPr lang="ru-RU" sz="2000" dirty="0" smtClean="0"/>
            </a:br>
            <a:r>
              <a:rPr lang="ru-RU" sz="2000" dirty="0" smtClean="0"/>
              <a:t>               Сколько километров  будет между тиграми через 3 часа?</a:t>
            </a:r>
          </a:p>
        </p:txBody>
      </p:sp>
      <p:pic>
        <p:nvPicPr>
          <p:cNvPr id="14341" name="Picture 5" descr="j033236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0" y="152400"/>
            <a:ext cx="1295400" cy="982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 descr="j03323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152400"/>
            <a:ext cx="12954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1447800" y="11430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3886200" y="91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>
            <a:off x="3200400" y="914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 flipH="1">
            <a:off x="3200400" y="914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>
            <a:off x="3200400" y="1066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7" name="Line 12"/>
          <p:cNvSpPr>
            <a:spLocks noChangeShapeType="1"/>
          </p:cNvSpPr>
          <p:nvPr/>
        </p:nvSpPr>
        <p:spPr bwMode="auto">
          <a:xfrm>
            <a:off x="2590800" y="1143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8" name="Line 19"/>
          <p:cNvSpPr>
            <a:spLocks noChangeShapeType="1"/>
          </p:cNvSpPr>
          <p:nvPr/>
        </p:nvSpPr>
        <p:spPr bwMode="auto">
          <a:xfrm>
            <a:off x="2514600" y="1066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9" name="Line 22"/>
          <p:cNvSpPr>
            <a:spLocks noChangeShapeType="1"/>
          </p:cNvSpPr>
          <p:nvPr/>
        </p:nvSpPr>
        <p:spPr bwMode="auto">
          <a:xfrm>
            <a:off x="1905000" y="1143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0" name="Line 26"/>
          <p:cNvSpPr>
            <a:spLocks noChangeShapeType="1"/>
          </p:cNvSpPr>
          <p:nvPr/>
        </p:nvSpPr>
        <p:spPr bwMode="auto">
          <a:xfrm>
            <a:off x="4876800" y="1066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1" name="Line 27"/>
          <p:cNvSpPr>
            <a:spLocks noChangeShapeType="1"/>
          </p:cNvSpPr>
          <p:nvPr/>
        </p:nvSpPr>
        <p:spPr bwMode="auto">
          <a:xfrm>
            <a:off x="5867400" y="1066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2" name="Line 29"/>
          <p:cNvSpPr>
            <a:spLocks noChangeShapeType="1"/>
          </p:cNvSpPr>
          <p:nvPr/>
        </p:nvSpPr>
        <p:spPr bwMode="auto">
          <a:xfrm>
            <a:off x="6781800" y="1066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3" name="Line 30"/>
          <p:cNvSpPr>
            <a:spLocks noChangeShapeType="1"/>
          </p:cNvSpPr>
          <p:nvPr/>
        </p:nvSpPr>
        <p:spPr bwMode="auto">
          <a:xfrm>
            <a:off x="1828800" y="1066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4" name="Text Box 31"/>
          <p:cNvSpPr txBox="1">
            <a:spLocks noChangeArrowheads="1"/>
          </p:cNvSpPr>
          <p:nvPr/>
        </p:nvSpPr>
        <p:spPr bwMode="auto">
          <a:xfrm>
            <a:off x="2590800" y="533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48 КМ </a:t>
            </a:r>
            <a:r>
              <a:rPr lang="en-US" dirty="0"/>
              <a:t>/</a:t>
            </a:r>
            <a:r>
              <a:rPr lang="ru-RU" dirty="0"/>
              <a:t>Ч.</a:t>
            </a:r>
          </a:p>
        </p:txBody>
      </p:sp>
      <p:sp>
        <p:nvSpPr>
          <p:cNvPr id="14355" name="Text Box 32"/>
          <p:cNvSpPr txBox="1">
            <a:spLocks noChangeArrowheads="1"/>
          </p:cNvSpPr>
          <p:nvPr/>
        </p:nvSpPr>
        <p:spPr bwMode="auto">
          <a:xfrm>
            <a:off x="3962400" y="5334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 54 КМ</a:t>
            </a:r>
            <a:r>
              <a:rPr lang="en-US"/>
              <a:t>/</a:t>
            </a:r>
            <a:r>
              <a:rPr lang="ru-RU"/>
              <a:t> Ч.</a:t>
            </a:r>
          </a:p>
        </p:txBody>
      </p:sp>
      <p:sp>
        <p:nvSpPr>
          <p:cNvPr id="14356" name="Text Box 33"/>
          <p:cNvSpPr txBox="1">
            <a:spLocks noChangeArrowheads="1"/>
          </p:cNvSpPr>
          <p:nvPr/>
        </p:nvSpPr>
        <p:spPr bwMode="auto">
          <a:xfrm>
            <a:off x="457200" y="1905000"/>
            <a:ext cx="8458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400" dirty="0">
                <a:solidFill>
                  <a:srgbClr val="C00000"/>
                </a:solidFill>
              </a:rPr>
              <a:t>Задача.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sz="2000" dirty="0">
                <a:solidFill>
                  <a:srgbClr val="FFFF66"/>
                </a:solidFill>
              </a:rPr>
              <a:t>  </a:t>
            </a:r>
            <a:r>
              <a:rPr lang="ru-RU" sz="2000" dirty="0"/>
              <a:t>Из одного логова одновременно в противоположных направлениях выбежало два тигра. Скорость одного тигра 48 км </a:t>
            </a:r>
            <a:r>
              <a:rPr lang="en-US" sz="2000" dirty="0"/>
              <a:t>/ </a:t>
            </a:r>
            <a:r>
              <a:rPr lang="ru-RU" sz="2000" dirty="0"/>
              <a:t>ч.</a:t>
            </a:r>
            <a:r>
              <a:rPr lang="en-US" sz="2000" dirty="0"/>
              <a:t>, </a:t>
            </a:r>
            <a:r>
              <a:rPr lang="ru-RU" sz="2000" dirty="0"/>
              <a:t> а </a:t>
            </a:r>
            <a:r>
              <a:rPr lang="en-US" sz="2000" dirty="0"/>
              <a:t> </a:t>
            </a:r>
            <a:r>
              <a:rPr lang="ru-RU" sz="2000" dirty="0"/>
              <a:t>другого </a:t>
            </a:r>
            <a:r>
              <a:rPr lang="en-US" sz="2000" dirty="0"/>
              <a:t> </a:t>
            </a:r>
            <a:r>
              <a:rPr lang="ru-RU" sz="2000" dirty="0"/>
              <a:t>– 54 км ч.. Какое расстояние будет между тиграми через 3 часа?</a:t>
            </a:r>
          </a:p>
        </p:txBody>
      </p:sp>
      <p:sp>
        <p:nvSpPr>
          <p:cNvPr id="14357" name="Text Box 34"/>
          <p:cNvSpPr txBox="1">
            <a:spLocks noChangeArrowheads="1"/>
          </p:cNvSpPr>
          <p:nvPr/>
        </p:nvSpPr>
        <p:spPr bwMode="auto">
          <a:xfrm>
            <a:off x="609600" y="3649663"/>
            <a:ext cx="373380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u="sng" dirty="0">
                <a:solidFill>
                  <a:srgbClr val="FF0000"/>
                </a:solidFill>
              </a:rPr>
              <a:t>ПЕРВЫЙ СПОСОБ РЕШЕНИЯ</a:t>
            </a:r>
          </a:p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1).48 * 2 = 96 (км) – пробежит один тигр за 2 часа.</a:t>
            </a:r>
          </a:p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2).54 * 2 = 108 (км) – пробежит другой тигр за 2 часа.</a:t>
            </a:r>
          </a:p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3).96 + 108 = 204 (км) – будет между тиграми через 2 часа.</a:t>
            </a:r>
          </a:p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Ответ: 204 км.</a:t>
            </a:r>
          </a:p>
        </p:txBody>
      </p:sp>
      <p:sp>
        <p:nvSpPr>
          <p:cNvPr id="14358" name="Text Box 35"/>
          <p:cNvSpPr txBox="1">
            <a:spLocks noChangeArrowheads="1"/>
          </p:cNvSpPr>
          <p:nvPr/>
        </p:nvSpPr>
        <p:spPr bwMode="auto">
          <a:xfrm>
            <a:off x="4724400" y="3789040"/>
            <a:ext cx="4191000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u="sng" dirty="0">
                <a:solidFill>
                  <a:srgbClr val="FF0000"/>
                </a:solidFill>
              </a:rPr>
              <a:t>ВТОРОЙ СПОСОБ РЕШЕНИЯ</a:t>
            </a:r>
          </a:p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1).48 + 54 =102 (км 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ru-RU" dirty="0">
                <a:solidFill>
                  <a:srgbClr val="FF0000"/>
                </a:solidFill>
              </a:rPr>
              <a:t>ч.) – </a:t>
            </a:r>
            <a:r>
              <a:rPr lang="ru-RU" u="sng" dirty="0">
                <a:solidFill>
                  <a:srgbClr val="FF0000"/>
                </a:solidFill>
              </a:rPr>
              <a:t>скорость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u="sng" dirty="0">
                <a:solidFill>
                  <a:srgbClr val="FF0000"/>
                </a:solidFill>
              </a:rPr>
              <a:t>удаления </a:t>
            </a:r>
            <a:r>
              <a:rPr lang="ru-RU" dirty="0">
                <a:solidFill>
                  <a:srgbClr val="FF0000"/>
                </a:solidFill>
              </a:rPr>
              <a:t>тигров.</a:t>
            </a:r>
          </a:p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2).102 * 2 =204 (км) – будет между тиграми через 2 часа.</a:t>
            </a:r>
          </a:p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Ответ: 204 км.</a:t>
            </a:r>
          </a:p>
        </p:txBody>
      </p:sp>
    </p:spTree>
    <p:extLst>
      <p:ext uri="{BB962C8B-B14F-4D97-AF65-F5344CB8AC3E}">
        <p14:creationId xmlns:p14="http://schemas.microsoft.com/office/powerpoint/2010/main" val="51981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BC7A2-24B4-45A9-A8E8-A8BF7D69C28E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27651" name="Рисунок 2" descr="http://festival.1september.ru/articles/538151/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58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Проверка </a:t>
            </a:r>
            <a:endParaRPr lang="ru-RU" dirty="0"/>
          </a:p>
        </p:txBody>
      </p:sp>
      <p:pic>
        <p:nvPicPr>
          <p:cNvPr id="28676" name="Рисунок 3" descr="http://festival.1september.ru/articles/538151/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92791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81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fon_pptx-300x22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0"/>
            <a:ext cx="9185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1187624" y="188640"/>
            <a:ext cx="4103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FF0000"/>
                </a:solidFill>
              </a:rPr>
              <a:t>Самостоятельная работа</a:t>
            </a:r>
            <a:endParaRPr lang="ru-RU" altLang="ru-RU" sz="2400" b="1" dirty="0">
              <a:solidFill>
                <a:srgbClr val="FF0000"/>
              </a:solidFill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539552" y="1196752"/>
            <a:ext cx="8064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 dirty="0">
                <a:solidFill>
                  <a:srgbClr val="993300"/>
                </a:solidFill>
              </a:rPr>
              <a:t>№1.  От двух пристаней вышли одновременно навстречу друг другу две лодки. Скорость первой лодки – 17 км</a:t>
            </a:r>
            <a:r>
              <a:rPr lang="en-US" altLang="ru-RU" b="1" dirty="0">
                <a:solidFill>
                  <a:srgbClr val="993300"/>
                </a:solidFill>
              </a:rPr>
              <a:t>/</a:t>
            </a:r>
            <a:r>
              <a:rPr lang="ru-RU" altLang="ru-RU" b="1" dirty="0">
                <a:solidFill>
                  <a:srgbClr val="993300"/>
                </a:solidFill>
              </a:rPr>
              <a:t>ч, скорость второй – 12 км</a:t>
            </a:r>
            <a:r>
              <a:rPr lang="en-US" altLang="ru-RU" b="1" dirty="0">
                <a:solidFill>
                  <a:srgbClr val="993300"/>
                </a:solidFill>
              </a:rPr>
              <a:t>/</a:t>
            </a:r>
            <a:r>
              <a:rPr lang="ru-RU" altLang="ru-RU" b="1" dirty="0">
                <a:solidFill>
                  <a:srgbClr val="993300"/>
                </a:solidFill>
              </a:rPr>
              <a:t>ч. Лодки встретились и продолжили свое движение. Через 5 ч после начала движения расстояние между ними стало равным 40 км. Найдите расстояние  между пристанями</a:t>
            </a:r>
            <a:r>
              <a:rPr lang="ru-RU" altLang="ru-RU" b="1" dirty="0" smtClean="0">
                <a:solidFill>
                  <a:srgbClr val="993300"/>
                </a:solidFill>
              </a:rPr>
              <a:t>.</a:t>
            </a:r>
            <a:r>
              <a:rPr lang="ru-RU" altLang="ru-RU" b="1" i="1" dirty="0" smtClean="0">
                <a:solidFill>
                  <a:srgbClr val="002060"/>
                </a:solidFill>
              </a:rPr>
              <a:t>    </a:t>
            </a:r>
          </a:p>
          <a:p>
            <a:pPr eaLnBrk="1" hangingPunct="1"/>
            <a:endParaRPr lang="ru-RU" altLang="ru-RU" b="1" dirty="0">
              <a:solidFill>
                <a:srgbClr val="993300"/>
              </a:solidFill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539552" y="2924944"/>
            <a:ext cx="79914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2060"/>
                </a:solidFill>
              </a:rPr>
              <a:t>№2.  Из одной деревни в противоположных направлениях вышли одновременно два пешехода.  Через 8 ч расстояние между ними стало равным 96 км. Расстояние, которое прошел первый пешеход, на 16 км больше расстояния, которое прошел второй пешеход. Найдите скорость каждого пешехода.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683568" y="4725144"/>
            <a:ext cx="76327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FF0066"/>
                </a:solidFill>
              </a:rPr>
              <a:t>№3.  Из поселка в одном направлении выехали одновременно два велосипедиста. Скорость первого велосипедиста на 5 км</a:t>
            </a:r>
            <a:r>
              <a:rPr lang="en-US" altLang="ru-RU" b="1" dirty="0">
                <a:solidFill>
                  <a:srgbClr val="FF0066"/>
                </a:solidFill>
              </a:rPr>
              <a:t>/</a:t>
            </a:r>
            <a:r>
              <a:rPr lang="ru-RU" altLang="ru-RU" b="1" dirty="0">
                <a:solidFill>
                  <a:srgbClr val="FF0066"/>
                </a:solidFill>
              </a:rPr>
              <a:t>ч больше скорости второго. Через 4 ч первый велосипедист оказался на расстоянии 76 км от поселка. На каком расстоянии от поселка оказался второй велосипедист через 4 часа?</a:t>
            </a: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164388" y="6308725"/>
            <a:ext cx="431800" cy="2889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7812088" y="6308725"/>
            <a:ext cx="431800" cy="2968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59788" y="6308725"/>
            <a:ext cx="503237" cy="2968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2420888"/>
            <a:ext cx="192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i="1" dirty="0" smtClean="0">
                <a:solidFill>
                  <a:srgbClr val="002060"/>
                </a:solidFill>
              </a:rPr>
              <a:t>Ответ: 105 км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96136" y="4221088"/>
            <a:ext cx="2831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i="1" dirty="0" smtClean="0"/>
              <a:t>Ответ:  7 км</a:t>
            </a:r>
            <a:r>
              <a:rPr lang="en-US" altLang="ru-RU" b="1" i="1" dirty="0" smtClean="0"/>
              <a:t>/</a:t>
            </a:r>
            <a:r>
              <a:rPr lang="ru-RU" altLang="ru-RU" b="1" i="1" dirty="0" smtClean="0"/>
              <a:t>ч, 5 км</a:t>
            </a:r>
            <a:r>
              <a:rPr lang="en-US" altLang="ru-RU" b="1" i="1" dirty="0" smtClean="0"/>
              <a:t>/</a:t>
            </a:r>
            <a:r>
              <a:rPr lang="ru-RU" altLang="ru-RU" b="1" i="1" dirty="0" smtClean="0"/>
              <a:t>ч</a:t>
            </a:r>
            <a:endParaRPr lang="en-US" altLang="ru-RU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351522" y="5877272"/>
            <a:ext cx="1792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i="1" dirty="0" smtClean="0">
                <a:solidFill>
                  <a:srgbClr val="002060"/>
                </a:solidFill>
              </a:rPr>
              <a:t>Ответ: 56 км</a:t>
            </a:r>
            <a:endParaRPr lang="ru-RU" alt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3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332656"/>
            <a:ext cx="37444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4623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3420000 мм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… 54 дм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1920" y="404664"/>
            <a:ext cx="1959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1 дм = 100 мм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404664"/>
            <a:ext cx="2917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1 дм</a:t>
            </a:r>
            <a:r>
              <a:rPr lang="ru-RU" sz="2000" b="1" baseline="30000" dirty="0" smtClean="0">
                <a:solidFill>
                  <a:srgbClr val="C00000"/>
                </a:solidFill>
              </a:rPr>
              <a:t>3</a:t>
            </a:r>
            <a:r>
              <a:rPr lang="ru-RU" sz="2000" b="1" dirty="0" smtClean="0">
                <a:solidFill>
                  <a:srgbClr val="C00000"/>
                </a:solidFill>
              </a:rPr>
              <a:t> = 1 000 000 мм</a:t>
            </a:r>
            <a:r>
              <a:rPr lang="ru-RU" sz="2000" b="1" baseline="30000" dirty="0" smtClean="0">
                <a:solidFill>
                  <a:srgbClr val="C00000"/>
                </a:solidFill>
              </a:rPr>
              <a:t>3</a:t>
            </a:r>
            <a:endParaRPr lang="ru-RU" sz="2000" b="1" baseline="30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340768"/>
            <a:ext cx="37994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646238" algn="l"/>
              </a:tabLst>
            </a:pPr>
            <a:r>
              <a:rPr lang="ru-RU" sz="2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 м </a:t>
            </a:r>
            <a:r>
              <a:rPr lang="ru-RU" sz="2600" baseline="30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3000 см</a:t>
            </a:r>
            <a:r>
              <a:rPr lang="ru-RU" sz="2600" baseline="30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… 7003 дм</a:t>
            </a:r>
            <a:r>
              <a:rPr lang="ru-RU" sz="2600" baseline="30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301208"/>
            <a:ext cx="1866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46238" algn="l"/>
              </a:tabLst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87 а = ... м</a:t>
            </a:r>
            <a:r>
              <a:rPr lang="ru-RU" sz="2800" baseline="30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1340768"/>
            <a:ext cx="1774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1 дм = 10 см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1 м = 10 дм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1340768"/>
            <a:ext cx="2337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1 дм</a:t>
            </a:r>
            <a:r>
              <a:rPr lang="ru-RU" sz="2000" b="1" baseline="30000" dirty="0" smtClean="0">
                <a:solidFill>
                  <a:srgbClr val="C00000"/>
                </a:solidFill>
              </a:rPr>
              <a:t>3</a:t>
            </a:r>
            <a:r>
              <a:rPr lang="ru-RU" sz="2000" b="1" dirty="0" smtClean="0">
                <a:solidFill>
                  <a:srgbClr val="C00000"/>
                </a:solidFill>
              </a:rPr>
              <a:t> = 1 000 см</a:t>
            </a:r>
            <a:r>
              <a:rPr lang="ru-RU" sz="2000" b="1" baseline="30000" dirty="0" smtClean="0">
                <a:solidFill>
                  <a:srgbClr val="C00000"/>
                </a:solidFill>
              </a:rPr>
              <a:t>3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1 м</a:t>
            </a:r>
            <a:r>
              <a:rPr lang="ru-RU" sz="2000" b="1" baseline="30000" dirty="0" smtClean="0">
                <a:solidFill>
                  <a:srgbClr val="C00000"/>
                </a:solidFill>
              </a:rPr>
              <a:t>3</a:t>
            </a:r>
            <a:r>
              <a:rPr lang="ru-RU" sz="2000" b="1" dirty="0" smtClean="0">
                <a:solidFill>
                  <a:srgbClr val="C00000"/>
                </a:solidFill>
              </a:rPr>
              <a:t> = 1 000 дм</a:t>
            </a:r>
            <a:r>
              <a:rPr lang="ru-RU" sz="2000" b="1" baseline="30000" dirty="0" smtClean="0">
                <a:solidFill>
                  <a:srgbClr val="C00000"/>
                </a:solidFill>
              </a:rPr>
              <a:t>3</a:t>
            </a:r>
            <a:endParaRPr lang="ru-RU" sz="2000" b="1" baseline="300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492896"/>
            <a:ext cx="2295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 дм</a:t>
            </a:r>
            <a:r>
              <a:rPr lang="ru-RU" b="1" baseline="30000" dirty="0" smtClean="0">
                <a:solidFill>
                  <a:srgbClr val="C00000"/>
                </a:solidFill>
              </a:rPr>
              <a:t>2</a:t>
            </a:r>
            <a:r>
              <a:rPr lang="ru-RU" b="1" dirty="0" smtClean="0">
                <a:solidFill>
                  <a:srgbClr val="C00000"/>
                </a:solidFill>
              </a:rPr>
              <a:t> = 100 см</a:t>
            </a:r>
            <a:r>
              <a:rPr lang="ru-RU" b="1" baseline="30000" dirty="0" smtClean="0">
                <a:solidFill>
                  <a:srgbClr val="C00000"/>
                </a:solidFill>
              </a:rPr>
              <a:t>2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 дм</a:t>
            </a:r>
            <a:r>
              <a:rPr lang="ru-RU" b="1" baseline="30000" dirty="0" smtClean="0">
                <a:solidFill>
                  <a:srgbClr val="C00000"/>
                </a:solidFill>
              </a:rPr>
              <a:t>2</a:t>
            </a:r>
            <a:r>
              <a:rPr lang="ru-RU" b="1" dirty="0" smtClean="0">
                <a:solidFill>
                  <a:srgbClr val="C00000"/>
                </a:solidFill>
              </a:rPr>
              <a:t> = 10 000 мм</a:t>
            </a:r>
            <a:r>
              <a:rPr lang="ru-RU" b="1" baseline="30000" dirty="0" smtClean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420888"/>
            <a:ext cx="4334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9000 см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 30000 мм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 = …  дм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5976" y="2492896"/>
            <a:ext cx="1959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1 дм = 10 см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1 дм = 100 мм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79512" y="3356992"/>
            <a:ext cx="2571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300 см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… 3 дм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4293096"/>
            <a:ext cx="3055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900 дм</a:t>
            </a:r>
            <a:r>
              <a:rPr lang="ru-RU" sz="2800" baseline="30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... 800 м</a:t>
            </a:r>
            <a:r>
              <a:rPr lang="ru-RU" sz="2800" baseline="30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   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3429000"/>
            <a:ext cx="1757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1 дм = 10 см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3501008"/>
            <a:ext cx="2109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1 дм</a:t>
            </a:r>
            <a:r>
              <a:rPr lang="ru-RU" sz="2000" b="1" baseline="30000" dirty="0" smtClean="0">
                <a:solidFill>
                  <a:srgbClr val="C00000"/>
                </a:solidFill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</a:rPr>
              <a:t> = 100 см</a:t>
            </a:r>
            <a:r>
              <a:rPr lang="ru-RU" sz="2000" b="1" baseline="30000" dirty="0" smtClean="0">
                <a:solidFill>
                  <a:srgbClr val="C00000"/>
                </a:solidFill>
              </a:rPr>
              <a:t>2</a:t>
            </a:r>
            <a:endParaRPr lang="ru-RU" sz="2000" b="1" baseline="300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5896" y="4365104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1 м = 10 дм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4365104"/>
            <a:ext cx="1976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1 м</a:t>
            </a:r>
            <a:r>
              <a:rPr lang="ru-RU" sz="2000" b="1" baseline="30000" dirty="0" smtClean="0">
                <a:solidFill>
                  <a:srgbClr val="C00000"/>
                </a:solidFill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</a:rPr>
              <a:t> = 10</a:t>
            </a:r>
            <a:r>
              <a:rPr lang="en-US" sz="2000" b="1" dirty="0" smtClean="0">
                <a:solidFill>
                  <a:srgbClr val="C00000"/>
                </a:solidFill>
              </a:rPr>
              <a:t>0</a:t>
            </a:r>
            <a:r>
              <a:rPr lang="ru-RU" sz="2000" b="1" dirty="0" smtClean="0">
                <a:solidFill>
                  <a:srgbClr val="C00000"/>
                </a:solidFill>
              </a:rPr>
              <a:t> дм</a:t>
            </a:r>
            <a:r>
              <a:rPr lang="ru-RU" sz="2000" b="1" baseline="30000" dirty="0" smtClean="0">
                <a:solidFill>
                  <a:srgbClr val="C00000"/>
                </a:solidFill>
              </a:rPr>
              <a:t>2</a:t>
            </a:r>
            <a:endParaRPr lang="ru-RU" sz="2000" b="1" baseline="300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7864" y="5301208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1 а = 100 м</a:t>
            </a:r>
            <a:r>
              <a:rPr lang="ru-RU" sz="2000" b="1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5877272"/>
            <a:ext cx="1555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46238" algn="l"/>
              </a:tabLs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23 га = ... а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47864" y="5805264"/>
            <a:ext cx="163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1 га = 100 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79512" y="898267"/>
            <a:ext cx="4752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46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3420000 мм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…  54 000 000 мм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/>
          <a:srcRect l="16552" t="21794" r="20883" b="13034"/>
          <a:stretch>
            <a:fillRect/>
          </a:stretch>
        </p:blipFill>
        <p:spPr bwMode="auto">
          <a:xfrm rot="10800000" flipH="1">
            <a:off x="2267744" y="404664"/>
            <a:ext cx="2880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 cstate="print"/>
          <a:srcRect l="16552" t="21794" r="20883" b="13034"/>
          <a:stretch>
            <a:fillRect/>
          </a:stretch>
        </p:blipFill>
        <p:spPr bwMode="auto">
          <a:xfrm rot="10800000" flipH="1">
            <a:off x="1475656" y="4365104"/>
            <a:ext cx="2880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/>
          <a:srcRect l="16552" t="21794" r="20883" b="13034"/>
          <a:stretch>
            <a:fillRect/>
          </a:stretch>
        </p:blipFill>
        <p:spPr bwMode="auto">
          <a:xfrm rot="10800000" flipH="1">
            <a:off x="1331640" y="4797152"/>
            <a:ext cx="2880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 cstate="print"/>
          <a:srcRect l="16552" t="21794" r="20883" b="13034"/>
          <a:stretch>
            <a:fillRect/>
          </a:stretch>
        </p:blipFill>
        <p:spPr bwMode="auto">
          <a:xfrm rot="10800000" flipH="1">
            <a:off x="1691680" y="908720"/>
            <a:ext cx="2880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179512" y="1772816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646238" algn="l"/>
              </a:tabLs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 м </a:t>
            </a:r>
            <a:r>
              <a:rPr lang="ru-RU" sz="2000" baseline="30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3 дм</a:t>
            </a:r>
            <a:r>
              <a:rPr lang="ru-RU" sz="2000" baseline="30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… 7 м</a:t>
            </a:r>
            <a:r>
              <a:rPr lang="ru-RU" sz="2000" baseline="30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3 дм</a:t>
            </a:r>
            <a:r>
              <a:rPr lang="ru-RU" sz="2000" baseline="30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16832"/>
            <a:ext cx="216024" cy="22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692696"/>
            <a:ext cx="648072" cy="61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140967"/>
            <a:ext cx="576064" cy="62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492896"/>
            <a:ext cx="387095" cy="33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179512" y="3891825"/>
            <a:ext cx="2491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300 см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… 300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556792"/>
            <a:ext cx="216024" cy="22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77072"/>
            <a:ext cx="216024" cy="22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573016"/>
            <a:ext cx="216024" cy="22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Прямоугольник 62"/>
          <p:cNvSpPr/>
          <p:nvPr/>
        </p:nvSpPr>
        <p:spPr>
          <a:xfrm>
            <a:off x="179512" y="4725144"/>
            <a:ext cx="3055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900 дм</a:t>
            </a:r>
            <a:r>
              <a:rPr lang="ru-RU" sz="2400" baseline="30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... 80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00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дм</a:t>
            </a:r>
            <a:r>
              <a:rPr lang="ru-RU" sz="2400" baseline="30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   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357942"/>
            <a:ext cx="2160240" cy="44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7" y="5971050"/>
            <a:ext cx="2016225" cy="41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806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58369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3" grpId="0"/>
      <p:bldP spid="32" grpId="0"/>
      <p:bldP spid="58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5" descr="golub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4" descr="golub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400" b="1" i="1" dirty="0" smtClean="0">
                <a:solidFill>
                  <a:srgbClr val="467A8C"/>
                </a:solidFill>
                <a:latin typeface="Courier New" pitchFamily="49" charset="0"/>
              </a:rPr>
              <a:t>Движение </a:t>
            </a:r>
            <a:r>
              <a:rPr lang="ru-RU" sz="3400" b="1" dirty="0" smtClean="0">
                <a:solidFill>
                  <a:srgbClr val="467A8C"/>
                </a:solidFill>
                <a:latin typeface="Courier New" pitchFamily="49" charset="0"/>
              </a:rPr>
              <a:t>- езда, ходьба в разном направлении.</a:t>
            </a:r>
          </a:p>
        </p:txBody>
      </p:sp>
      <p:sp>
        <p:nvSpPr>
          <p:cNvPr id="3077" name="Rectangle 11"/>
          <p:cNvSpPr>
            <a:spLocks noChangeArrowheads="1"/>
          </p:cNvSpPr>
          <p:nvPr/>
        </p:nvSpPr>
        <p:spPr bwMode="auto">
          <a:xfrm>
            <a:off x="990600" y="5029200"/>
            <a:ext cx="71628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Rectangle 12"/>
          <p:cNvSpPr>
            <a:spLocks noChangeArrowheads="1"/>
          </p:cNvSpPr>
          <p:nvPr/>
        </p:nvSpPr>
        <p:spPr bwMode="auto">
          <a:xfrm>
            <a:off x="3352800" y="5334000"/>
            <a:ext cx="3810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4038600" y="5334000"/>
            <a:ext cx="3810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Rectangle 14"/>
          <p:cNvSpPr>
            <a:spLocks noChangeArrowheads="1"/>
          </p:cNvSpPr>
          <p:nvPr/>
        </p:nvSpPr>
        <p:spPr bwMode="auto">
          <a:xfrm>
            <a:off x="4724400" y="5334000"/>
            <a:ext cx="3810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Rectangle 15"/>
          <p:cNvSpPr>
            <a:spLocks noChangeArrowheads="1"/>
          </p:cNvSpPr>
          <p:nvPr/>
        </p:nvSpPr>
        <p:spPr bwMode="auto">
          <a:xfrm>
            <a:off x="7315200" y="5334000"/>
            <a:ext cx="3810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Rectangle 16"/>
          <p:cNvSpPr>
            <a:spLocks noChangeArrowheads="1"/>
          </p:cNvSpPr>
          <p:nvPr/>
        </p:nvSpPr>
        <p:spPr bwMode="auto">
          <a:xfrm>
            <a:off x="6705600" y="5334000"/>
            <a:ext cx="3810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Rectangle 17"/>
          <p:cNvSpPr>
            <a:spLocks noChangeArrowheads="1"/>
          </p:cNvSpPr>
          <p:nvPr/>
        </p:nvSpPr>
        <p:spPr bwMode="auto">
          <a:xfrm>
            <a:off x="5410200" y="5334000"/>
            <a:ext cx="4572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84" name="Picture 10" descr="дом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4572000"/>
            <a:ext cx="13239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дом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12065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9"/>
          <p:cNvSpPr>
            <a:spLocks noChangeArrowheads="1"/>
          </p:cNvSpPr>
          <p:nvPr/>
        </p:nvSpPr>
        <p:spPr bwMode="auto">
          <a:xfrm>
            <a:off x="6096000" y="5334000"/>
            <a:ext cx="3810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7" name="Rectangle 21"/>
          <p:cNvSpPr>
            <a:spLocks noChangeArrowheads="1"/>
          </p:cNvSpPr>
          <p:nvPr/>
        </p:nvSpPr>
        <p:spPr bwMode="auto">
          <a:xfrm>
            <a:off x="1295400" y="5334000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Rectangle 22"/>
          <p:cNvSpPr>
            <a:spLocks noChangeArrowheads="1"/>
          </p:cNvSpPr>
          <p:nvPr/>
        </p:nvSpPr>
        <p:spPr bwMode="auto">
          <a:xfrm>
            <a:off x="1752600" y="5334000"/>
            <a:ext cx="3810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9" name="Rectangle 23"/>
          <p:cNvSpPr>
            <a:spLocks noChangeArrowheads="1"/>
          </p:cNvSpPr>
          <p:nvPr/>
        </p:nvSpPr>
        <p:spPr bwMode="auto">
          <a:xfrm>
            <a:off x="2286000" y="5334000"/>
            <a:ext cx="3810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Rectangle 24"/>
          <p:cNvSpPr>
            <a:spLocks noChangeArrowheads="1"/>
          </p:cNvSpPr>
          <p:nvPr/>
        </p:nvSpPr>
        <p:spPr bwMode="auto">
          <a:xfrm>
            <a:off x="2819400" y="5334000"/>
            <a:ext cx="3810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65" name="Picture 25" descr="j0336906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0"/>
            <a:ext cx="10668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7" name="AutoShape 27"/>
          <p:cNvSpPr>
            <a:spLocks/>
          </p:cNvSpPr>
          <p:nvPr/>
        </p:nvSpPr>
        <p:spPr bwMode="auto">
          <a:xfrm rot="5400000">
            <a:off x="4343400" y="2057400"/>
            <a:ext cx="381000" cy="7543800"/>
          </a:xfrm>
          <a:prstGeom prst="rightBracket">
            <a:avLst>
              <a:gd name="adj" fmla="val 165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4114800" y="5946775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660033"/>
                </a:solidFill>
              </a:rPr>
              <a:t>S</a:t>
            </a:r>
            <a:endParaRPr lang="ru-RU" sz="3600" b="1">
              <a:solidFill>
                <a:srgbClr val="660033"/>
              </a:solidFill>
            </a:endParaRP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3886200" y="21336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S</a:t>
            </a:r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2590800" y="27432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t</a:t>
            </a:r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3429000" y="32766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V</a:t>
            </a:r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8382000" y="3733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660033"/>
                </a:solidFill>
              </a:rPr>
              <a:t>t</a:t>
            </a:r>
            <a:endParaRPr lang="ru-RU" sz="3600" b="1">
              <a:solidFill>
                <a:srgbClr val="660033"/>
              </a:solidFill>
            </a:endParaRP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609600" y="3733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660033"/>
                </a:solidFill>
              </a:rPr>
              <a:t>V</a:t>
            </a:r>
            <a:endParaRPr lang="ru-RU" sz="3600" b="1">
              <a:solidFill>
                <a:srgbClr val="660033"/>
              </a:solidFill>
            </a:endParaRPr>
          </a:p>
        </p:txBody>
      </p:sp>
      <p:pic>
        <p:nvPicPr>
          <p:cNvPr id="10276" name="Picture 36" descr="j0336904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19600"/>
            <a:ext cx="9239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7" name="Line 37"/>
          <p:cNvSpPr>
            <a:spLocks noChangeShapeType="1"/>
          </p:cNvSpPr>
          <p:nvPr/>
        </p:nvSpPr>
        <p:spPr bwMode="auto">
          <a:xfrm>
            <a:off x="914400" y="4343400"/>
            <a:ext cx="7391400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533400" y="2133600"/>
            <a:ext cx="347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00FF"/>
                </a:solidFill>
                <a:latin typeface="Courier New" pitchFamily="49" charset="0"/>
              </a:rPr>
              <a:t>Расстояние</a:t>
            </a:r>
            <a:r>
              <a:rPr lang="en-US" sz="3600" b="1">
                <a:solidFill>
                  <a:srgbClr val="0000FF"/>
                </a:solidFill>
                <a:latin typeface="Courier New" pitchFamily="49" charset="0"/>
              </a:rPr>
              <a:t> -</a:t>
            </a:r>
            <a:endParaRPr lang="ru-RU" sz="3600" b="1">
              <a:solidFill>
                <a:srgbClr val="0000FF"/>
              </a:solidFill>
              <a:latin typeface="Courier New" pitchFamily="49" charset="0"/>
            </a:endParaRPr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533400" y="2743200"/>
            <a:ext cx="2106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00FF"/>
                </a:solidFill>
                <a:latin typeface="Courier New" pitchFamily="49" charset="0"/>
              </a:rPr>
              <a:t>Время</a:t>
            </a:r>
            <a:r>
              <a:rPr lang="en-US" sz="3600" b="1">
                <a:solidFill>
                  <a:srgbClr val="0000FF"/>
                </a:solidFill>
                <a:latin typeface="Courier New" pitchFamily="49" charset="0"/>
              </a:rPr>
              <a:t> -</a:t>
            </a:r>
            <a:endParaRPr lang="ru-RU" sz="3600" b="1">
              <a:solidFill>
                <a:srgbClr val="0000FF"/>
              </a:solidFill>
              <a:latin typeface="Courier New" pitchFamily="49" charset="0"/>
            </a:endParaRPr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533400" y="3352800"/>
            <a:ext cx="2930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00FF"/>
                </a:solidFill>
                <a:latin typeface="Courier New" pitchFamily="49" charset="0"/>
              </a:rPr>
              <a:t>Скорость</a:t>
            </a:r>
            <a:r>
              <a:rPr lang="en-US" sz="3600" b="1">
                <a:solidFill>
                  <a:srgbClr val="0000FF"/>
                </a:solidFill>
                <a:latin typeface="Courier New" pitchFamily="49" charset="0"/>
              </a:rPr>
              <a:t> -</a:t>
            </a:r>
            <a:endParaRPr lang="ru-RU" sz="3600" b="1">
              <a:solidFill>
                <a:srgbClr val="0000FF"/>
              </a:solidFill>
              <a:latin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288100"/>
      </p:ext>
    </p:extLst>
  </p:cSld>
  <p:clrMapOvr>
    <a:masterClrMapping/>
  </p:clrMapOvr>
  <p:transition advClick="0" advTm="28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2428E-6 L 0.69167 0.00209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4971E-6 L -0.81719 -0.00555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68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1214E-7 L 0.775 -0.0023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67" grpId="0" animBg="1"/>
      <p:bldP spid="10268" grpId="0"/>
      <p:bldP spid="10269" grpId="0"/>
      <p:bldP spid="10270" grpId="0"/>
      <p:bldP spid="10271" grpId="0"/>
      <p:bldP spid="10272" grpId="0"/>
      <p:bldP spid="10273" grpId="0"/>
      <p:bldP spid="10273" grpId="1"/>
      <p:bldP spid="10277" grpId="0" animBg="1"/>
      <p:bldP spid="10278" grpId="0"/>
      <p:bldP spid="10279" grpId="0"/>
      <p:bldP spid="102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27163"/>
            <a:ext cx="3829050" cy="4524375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endParaRPr lang="ru-RU" altLang="ru-RU" sz="300" b="1" dirty="0" smtClean="0"/>
          </a:p>
          <a:p>
            <a:pPr marL="533400" indent="-533400" eaLnBrk="1" hangingPunct="1">
              <a:lnSpc>
                <a:spcPct val="80000"/>
              </a:lnSpc>
            </a:pPr>
            <a:endParaRPr lang="ru-RU" altLang="ru-RU" sz="2400" b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400" u="sng" dirty="0" smtClean="0">
                <a:latin typeface="Arial Black" panose="020B0A04020102020204" pitchFamily="34" charset="0"/>
                <a:hlinkClick r:id="" action="ppaction://noaction"/>
              </a:rPr>
              <a:t>Движение из разных пунктов навстречу друг другу</a:t>
            </a:r>
            <a:r>
              <a:rPr lang="ru-RU" altLang="ru-RU" sz="2400" u="sng" dirty="0" smtClean="0">
                <a:latin typeface="Arial Black" panose="020B0A04020102020204" pitchFamily="34" charset="0"/>
              </a:rPr>
              <a:t> 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ru-RU" altLang="ru-RU" sz="2400" b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400" b="1" u="sng" dirty="0" smtClean="0">
                <a:latin typeface="Arial Black" panose="020B0A04020102020204" pitchFamily="34" charset="0"/>
                <a:hlinkClick r:id="" action="ppaction://noaction"/>
              </a:rPr>
              <a:t>Движение из разных пунктов  в одном направлении</a:t>
            </a:r>
            <a:endParaRPr lang="ru-RU" altLang="ru-RU" sz="2400" b="1" u="sng" dirty="0" smtClean="0">
              <a:latin typeface="Arial Black" panose="020B0A04020102020204" pitchFamily="34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endParaRPr lang="ru-RU" altLang="ru-RU" sz="2400" b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400" b="1" dirty="0" smtClean="0">
                <a:latin typeface="Arial Black" panose="020B0A04020102020204" pitchFamily="34" charset="0"/>
                <a:hlinkClick r:id="" action="ppaction://noaction"/>
              </a:rPr>
              <a:t>Движение из одного пункта в другой  в разных направлениях</a:t>
            </a:r>
          </a:p>
          <a:p>
            <a:pPr marL="533400" indent="-533400" algn="ctr" eaLnBrk="1" hangingPunct="1">
              <a:lnSpc>
                <a:spcPct val="80000"/>
              </a:lnSpc>
            </a:pPr>
            <a:endParaRPr lang="ru-RU" altLang="ru-RU" sz="2400" b="1" dirty="0" smtClean="0">
              <a:latin typeface="Arial Black" panose="020B0A04020102020204" pitchFamily="34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endParaRPr lang="ru-RU" altLang="ru-RU" sz="2000" b="1" dirty="0" smtClean="0"/>
          </a:p>
        </p:txBody>
      </p:sp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3759200" y="16478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504" y="1618370"/>
            <a:ext cx="1872716" cy="12968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145" y="3212623"/>
            <a:ext cx="1594174" cy="12056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69" y="5013176"/>
            <a:ext cx="1730135" cy="11241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2080" y="3338960"/>
            <a:ext cx="1452202" cy="12038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862364"/>
            <a:ext cx="1482907" cy="1266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17982" y="2078762"/>
            <a:ext cx="1800199" cy="940693"/>
          </a:xfrm>
          <a:prstGeom prst="rect">
            <a:avLst/>
          </a:prstGeom>
        </p:spPr>
      </p:pic>
      <p:sp>
        <p:nvSpPr>
          <p:cNvPr id="12" name="WordArt 14"/>
          <p:cNvSpPr>
            <a:spLocks noChangeArrowheads="1" noChangeShapeType="1" noTextEdit="1"/>
          </p:cNvSpPr>
          <p:nvPr/>
        </p:nvSpPr>
        <p:spPr bwMode="auto">
          <a:xfrm>
            <a:off x="294188" y="163218"/>
            <a:ext cx="8708236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66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 Black" panose="020B0A04020102020204" pitchFamily="34" charset="0"/>
                <a:cs typeface="Times New Roman" panose="02020603050405020304" pitchFamily="18" charset="0"/>
              </a:rPr>
              <a:t>Какие могут быть ситуации</a:t>
            </a:r>
          </a:p>
          <a:p>
            <a:pPr algn="ctr"/>
            <a:r>
              <a:rPr lang="ru-RU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 Black" panose="020B0A04020102020204" pitchFamily="34" charset="0"/>
                <a:cs typeface="Times New Roman" panose="02020603050405020304" pitchFamily="18" charset="0"/>
              </a:rPr>
              <a:t> в задачах на движение?</a:t>
            </a:r>
          </a:p>
        </p:txBody>
      </p:sp>
    </p:spTree>
    <p:extLst>
      <p:ext uri="{BB962C8B-B14F-4D97-AF65-F5344CB8AC3E}">
        <p14:creationId xmlns:p14="http://schemas.microsoft.com/office/powerpoint/2010/main" val="335389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1349 0.004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3" y="23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12413 -0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-0.13594 -0.004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6" y="-2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-0.19704 0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4 0.02616 L 0.13507 0.017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2" y="-41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10226 0.0240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5" name="Рисунок 2" descr="0_7b620_ad656972_X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323850" y="1773238"/>
            <a:ext cx="85693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800">
                <a:solidFill>
                  <a:srgbClr val="002060"/>
                </a:solidFill>
                <a:latin typeface="Bookman Old Style" pitchFamily="18" charset="0"/>
              </a:rPr>
              <a:t>Для того чтобы найти расстояние (</a:t>
            </a:r>
            <a:r>
              <a:rPr lang="en-US" altLang="ru-RU" sz="2800" b="1">
                <a:solidFill>
                  <a:srgbClr val="002060"/>
                </a:solidFill>
                <a:latin typeface="Bookman Old Style" pitchFamily="18" charset="0"/>
              </a:rPr>
              <a:t>S</a:t>
            </a:r>
            <a:r>
              <a:rPr lang="en-US" altLang="ru-RU" sz="2800">
                <a:solidFill>
                  <a:srgbClr val="002060"/>
                </a:solidFill>
                <a:latin typeface="Bookman Old Style" pitchFamily="18" charset="0"/>
              </a:rPr>
              <a:t>)</a:t>
            </a:r>
            <a:r>
              <a:rPr lang="ru-RU" altLang="ru-RU" sz="2800">
                <a:solidFill>
                  <a:srgbClr val="002060"/>
                </a:solidFill>
                <a:latin typeface="Bookman Old Style" pitchFamily="18" charset="0"/>
              </a:rPr>
              <a:t>, нужно скорость движения (</a:t>
            </a:r>
            <a:r>
              <a:rPr lang="en-US" altLang="ru-RU" sz="2800" b="1" i="1">
                <a:solidFill>
                  <a:srgbClr val="002060"/>
                </a:solidFill>
                <a:latin typeface="Bookman Old Style" pitchFamily="18" charset="0"/>
              </a:rPr>
              <a:t>v </a:t>
            </a:r>
            <a:r>
              <a:rPr lang="en-US" altLang="ru-RU" sz="2800">
                <a:solidFill>
                  <a:srgbClr val="002060"/>
                </a:solidFill>
                <a:latin typeface="Bookman Old Style" pitchFamily="18" charset="0"/>
              </a:rPr>
              <a:t>) </a:t>
            </a:r>
            <a:r>
              <a:rPr lang="ru-RU" altLang="ru-RU" sz="2800">
                <a:solidFill>
                  <a:srgbClr val="002060"/>
                </a:solidFill>
                <a:latin typeface="Bookman Old Style" pitchFamily="18" charset="0"/>
              </a:rPr>
              <a:t>умножить на время движения (</a:t>
            </a:r>
            <a:r>
              <a:rPr lang="en-US" altLang="ru-RU" sz="2800" b="1">
                <a:solidFill>
                  <a:srgbClr val="002060"/>
                </a:solidFill>
                <a:latin typeface="Bookman Old Style" pitchFamily="18" charset="0"/>
              </a:rPr>
              <a:t>t</a:t>
            </a:r>
            <a:r>
              <a:rPr lang="en-US" altLang="ru-RU" sz="2800">
                <a:solidFill>
                  <a:srgbClr val="002060"/>
                </a:solidFill>
                <a:latin typeface="Bookman Old Style" pitchFamily="18" charset="0"/>
              </a:rPr>
              <a:t>):  </a:t>
            </a:r>
            <a:r>
              <a:rPr lang="en-US" altLang="ru-RU" sz="2800" b="1" i="1">
                <a:solidFill>
                  <a:srgbClr val="FF0000"/>
                </a:solidFill>
                <a:latin typeface="Bookman Old Style" pitchFamily="18" charset="0"/>
              </a:rPr>
              <a:t>s</a:t>
            </a:r>
            <a:r>
              <a:rPr lang="ru-RU" altLang="ru-RU" sz="2800" b="1" i="1">
                <a:solidFill>
                  <a:srgbClr val="FF0000"/>
                </a:solidFill>
                <a:latin typeface="Bookman Old Style" pitchFamily="18" charset="0"/>
              </a:rPr>
              <a:t> = </a:t>
            </a:r>
            <a:r>
              <a:rPr lang="en-US" altLang="ru-RU" sz="2800" b="1" i="1">
                <a:solidFill>
                  <a:srgbClr val="FF0000"/>
                </a:solidFill>
                <a:latin typeface="Bookman Old Style" pitchFamily="18" charset="0"/>
              </a:rPr>
              <a:t>v</a:t>
            </a:r>
            <a:r>
              <a:rPr lang="ru-RU" altLang="ru-RU" sz="2800" b="1" i="1">
                <a:solidFill>
                  <a:srgbClr val="FF0000"/>
                </a:solidFill>
                <a:latin typeface="Bookman Old Style" pitchFamily="18" charset="0"/>
              </a:rPr>
              <a:t> · </a:t>
            </a:r>
            <a:r>
              <a:rPr lang="en-US" altLang="ru-RU" sz="2800" b="1" i="1">
                <a:solidFill>
                  <a:srgbClr val="FF0000"/>
                </a:solidFill>
                <a:latin typeface="Bookman Old Style" pitchFamily="18" charset="0"/>
              </a:rPr>
              <a:t>t </a:t>
            </a:r>
            <a:r>
              <a:rPr lang="ru-RU" altLang="ru-RU" sz="2800" b="1" i="1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altLang="ru-RU" sz="2800" b="1" i="1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n-US" altLang="ru-RU" sz="2800" b="1" i="1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n-US" altLang="ru-RU" sz="2800" b="1" i="1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altLang="ru-RU" sz="2800">
                <a:solidFill>
                  <a:srgbClr val="002060"/>
                </a:solidFill>
                <a:latin typeface="Bookman Old Style" pitchFamily="18" charset="0"/>
              </a:rPr>
              <a:t> Для того чтобы найти время движения (</a:t>
            </a:r>
            <a:r>
              <a:rPr lang="en-US" altLang="ru-RU" sz="2800" b="1">
                <a:solidFill>
                  <a:srgbClr val="002060"/>
                </a:solidFill>
                <a:latin typeface="Bookman Old Style" pitchFamily="18" charset="0"/>
              </a:rPr>
              <a:t>t</a:t>
            </a:r>
            <a:r>
              <a:rPr lang="en-US" altLang="ru-RU" sz="2800">
                <a:solidFill>
                  <a:srgbClr val="002060"/>
                </a:solidFill>
                <a:latin typeface="Bookman Old Style" pitchFamily="18" charset="0"/>
              </a:rPr>
              <a:t>)</a:t>
            </a:r>
            <a:r>
              <a:rPr lang="ru-RU" altLang="ru-RU" sz="2800">
                <a:solidFill>
                  <a:srgbClr val="002060"/>
                </a:solidFill>
                <a:latin typeface="Bookman Old Style" pitchFamily="18" charset="0"/>
              </a:rPr>
              <a:t>, нужно пройденное расстояние (</a:t>
            </a:r>
            <a:r>
              <a:rPr lang="en-US" altLang="ru-RU" sz="2800" b="1">
                <a:solidFill>
                  <a:srgbClr val="002060"/>
                </a:solidFill>
                <a:latin typeface="Bookman Old Style" pitchFamily="18" charset="0"/>
              </a:rPr>
              <a:t>S</a:t>
            </a:r>
            <a:r>
              <a:rPr lang="en-US" altLang="ru-RU" sz="2800">
                <a:solidFill>
                  <a:srgbClr val="002060"/>
                </a:solidFill>
                <a:latin typeface="Bookman Old Style" pitchFamily="18" charset="0"/>
              </a:rPr>
              <a:t>) </a:t>
            </a:r>
            <a:r>
              <a:rPr lang="ru-RU" altLang="ru-RU" sz="2800">
                <a:solidFill>
                  <a:srgbClr val="002060"/>
                </a:solidFill>
                <a:latin typeface="Bookman Old Style" pitchFamily="18" charset="0"/>
              </a:rPr>
              <a:t>разделить  на скорость движения (</a:t>
            </a:r>
            <a:r>
              <a:rPr lang="en-US" altLang="ru-RU" sz="2800" b="1" i="1">
                <a:solidFill>
                  <a:srgbClr val="002060"/>
                </a:solidFill>
                <a:latin typeface="Bookman Old Style" pitchFamily="18" charset="0"/>
              </a:rPr>
              <a:t>v</a:t>
            </a:r>
            <a:r>
              <a:rPr lang="en-US" altLang="ru-RU" sz="2800">
                <a:solidFill>
                  <a:srgbClr val="002060"/>
                </a:solidFill>
                <a:latin typeface="Bookman Old Style" pitchFamily="18" charset="0"/>
              </a:rPr>
              <a:t>): </a:t>
            </a:r>
            <a:r>
              <a:rPr lang="en-US" altLang="ru-RU" sz="2800" b="1" i="1">
                <a:solidFill>
                  <a:srgbClr val="FF0000"/>
                </a:solidFill>
                <a:latin typeface="Bookman Old Style" pitchFamily="18" charset="0"/>
              </a:rPr>
              <a:t>t</a:t>
            </a:r>
            <a:r>
              <a:rPr lang="ru-RU" altLang="ru-RU" sz="2800" b="1" i="1">
                <a:solidFill>
                  <a:srgbClr val="FF0000"/>
                </a:solidFill>
                <a:latin typeface="Bookman Old Style" pitchFamily="18" charset="0"/>
              </a:rPr>
              <a:t> = </a:t>
            </a:r>
            <a:r>
              <a:rPr lang="en-US" altLang="ru-RU" sz="2800" b="1" i="1">
                <a:solidFill>
                  <a:srgbClr val="FF0000"/>
                </a:solidFill>
                <a:latin typeface="Bookman Old Style" pitchFamily="18" charset="0"/>
              </a:rPr>
              <a:t>s</a:t>
            </a:r>
            <a:r>
              <a:rPr lang="ru-RU" altLang="ru-RU" sz="2800" b="1" i="1">
                <a:solidFill>
                  <a:srgbClr val="FF0000"/>
                </a:solidFill>
                <a:latin typeface="Bookman Old Style" pitchFamily="18" charset="0"/>
              </a:rPr>
              <a:t> : </a:t>
            </a:r>
            <a:r>
              <a:rPr lang="en-US" altLang="ru-RU" sz="2800" b="1" i="1">
                <a:solidFill>
                  <a:srgbClr val="FF0000"/>
                </a:solidFill>
                <a:latin typeface="Bookman Old Style" pitchFamily="18" charset="0"/>
              </a:rPr>
              <a:t>v </a:t>
            </a:r>
            <a:r>
              <a:rPr lang="ru-RU" altLang="ru-RU" sz="2800" b="1" i="1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altLang="ru-RU" sz="2800" b="1" i="1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altLang="ru-RU" sz="280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altLang="ru-RU" sz="280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2800">
                <a:solidFill>
                  <a:srgbClr val="002060"/>
                </a:solidFill>
                <a:latin typeface="Bookman Old Style" pitchFamily="18" charset="0"/>
              </a:rPr>
              <a:t> Для того чтобы найти скорость движения (</a:t>
            </a:r>
            <a:r>
              <a:rPr lang="en-US" altLang="ru-RU" sz="2800" b="1" i="1">
                <a:solidFill>
                  <a:srgbClr val="002060"/>
                </a:solidFill>
                <a:latin typeface="Bookman Old Style" pitchFamily="18" charset="0"/>
              </a:rPr>
              <a:t>v</a:t>
            </a:r>
            <a:r>
              <a:rPr lang="en-US" altLang="ru-RU" sz="2800">
                <a:solidFill>
                  <a:srgbClr val="002060"/>
                </a:solidFill>
                <a:latin typeface="Bookman Old Style" pitchFamily="18" charset="0"/>
              </a:rPr>
              <a:t>)</a:t>
            </a:r>
            <a:r>
              <a:rPr lang="ru-RU" altLang="ru-RU" sz="2800">
                <a:solidFill>
                  <a:srgbClr val="002060"/>
                </a:solidFill>
                <a:latin typeface="Bookman Old Style" pitchFamily="18" charset="0"/>
              </a:rPr>
              <a:t>, нужно пройденное расстояние (</a:t>
            </a:r>
            <a:r>
              <a:rPr lang="en-US" altLang="ru-RU" sz="2800" b="1">
                <a:solidFill>
                  <a:srgbClr val="002060"/>
                </a:solidFill>
                <a:latin typeface="Bookman Old Style" pitchFamily="18" charset="0"/>
              </a:rPr>
              <a:t>S</a:t>
            </a:r>
            <a:r>
              <a:rPr lang="en-US" altLang="ru-RU" sz="2800">
                <a:solidFill>
                  <a:srgbClr val="002060"/>
                </a:solidFill>
                <a:latin typeface="Bookman Old Style" pitchFamily="18" charset="0"/>
              </a:rPr>
              <a:t>) </a:t>
            </a:r>
            <a:r>
              <a:rPr lang="ru-RU" altLang="ru-RU" sz="2800">
                <a:solidFill>
                  <a:srgbClr val="002060"/>
                </a:solidFill>
                <a:latin typeface="Bookman Old Style" pitchFamily="18" charset="0"/>
              </a:rPr>
              <a:t>разделить  на время движения (</a:t>
            </a:r>
            <a:r>
              <a:rPr lang="en-US" altLang="ru-RU" sz="2800" b="1">
                <a:solidFill>
                  <a:srgbClr val="002060"/>
                </a:solidFill>
                <a:latin typeface="Bookman Old Style" pitchFamily="18" charset="0"/>
              </a:rPr>
              <a:t>t</a:t>
            </a:r>
            <a:r>
              <a:rPr lang="en-US" altLang="ru-RU" sz="2800">
                <a:solidFill>
                  <a:srgbClr val="002060"/>
                </a:solidFill>
                <a:latin typeface="Bookman Old Style" pitchFamily="18" charset="0"/>
              </a:rPr>
              <a:t>): </a:t>
            </a:r>
            <a:r>
              <a:rPr lang="en-US" altLang="ru-RU" sz="2800" b="1" i="1">
                <a:solidFill>
                  <a:srgbClr val="FF0000"/>
                </a:solidFill>
                <a:latin typeface="Bookman Old Style" pitchFamily="18" charset="0"/>
              </a:rPr>
              <a:t>v</a:t>
            </a:r>
            <a:r>
              <a:rPr lang="ru-RU" altLang="ru-RU" sz="2800" b="1" i="1">
                <a:solidFill>
                  <a:srgbClr val="FF0000"/>
                </a:solidFill>
                <a:latin typeface="Bookman Old Style" pitchFamily="18" charset="0"/>
              </a:rPr>
              <a:t> = </a:t>
            </a:r>
            <a:r>
              <a:rPr lang="en-US" altLang="ru-RU" sz="2800" b="1" i="1">
                <a:solidFill>
                  <a:srgbClr val="FF0000"/>
                </a:solidFill>
                <a:latin typeface="Bookman Old Style" pitchFamily="18" charset="0"/>
              </a:rPr>
              <a:t>s</a:t>
            </a:r>
            <a:r>
              <a:rPr lang="ru-RU" altLang="ru-RU" sz="2800" b="1" i="1">
                <a:solidFill>
                  <a:srgbClr val="FF0000"/>
                </a:solidFill>
                <a:latin typeface="Bookman Old Style" pitchFamily="18" charset="0"/>
              </a:rPr>
              <a:t> : </a:t>
            </a:r>
            <a:r>
              <a:rPr lang="en-US" altLang="ru-RU" sz="2800" b="1" i="1">
                <a:solidFill>
                  <a:srgbClr val="FF0000"/>
                </a:solidFill>
                <a:latin typeface="Bookman Old Style" pitchFamily="18" charset="0"/>
              </a:rPr>
              <a:t>t </a:t>
            </a:r>
            <a:endParaRPr lang="ru-RU" altLang="ru-RU" sz="2800">
              <a:latin typeface="Calibri" pitchFamily="34" charset="0"/>
            </a:endParaRPr>
          </a:p>
        </p:txBody>
      </p:sp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7040563" y="6308725"/>
            <a:ext cx="503237" cy="2968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812088" y="6308725"/>
            <a:ext cx="431800" cy="2968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2813" y="6308725"/>
            <a:ext cx="503237" cy="2968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 rot="-1196193">
            <a:off x="203200" y="612775"/>
            <a:ext cx="2160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C00000"/>
                </a:solidFill>
              </a:rPr>
              <a:t>Формулы</a:t>
            </a:r>
          </a:p>
        </p:txBody>
      </p:sp>
      <p:sp>
        <p:nvSpPr>
          <p:cNvPr id="3081" name="TextBox 8"/>
          <p:cNvSpPr txBox="1">
            <a:spLocks noChangeArrowheads="1"/>
          </p:cNvSpPr>
          <p:nvPr/>
        </p:nvSpPr>
        <p:spPr bwMode="auto">
          <a:xfrm rot="1601050">
            <a:off x="6734175" y="717550"/>
            <a:ext cx="2160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C00000"/>
                </a:solidFill>
              </a:rPr>
              <a:t>Формулы</a:t>
            </a:r>
          </a:p>
        </p:txBody>
      </p:sp>
    </p:spTree>
    <p:extLst>
      <p:ext uri="{BB962C8B-B14F-4D97-AF65-F5344CB8AC3E}">
        <p14:creationId xmlns:p14="http://schemas.microsoft.com/office/powerpoint/2010/main" val="11311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8" descr="математика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225"/>
            <a:ext cx="9144000" cy="700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251520" y="260648"/>
            <a:ext cx="87849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3600" b="1" i="1" dirty="0">
                <a:solidFill>
                  <a:srgbClr val="C00000"/>
                </a:solidFill>
                <a:latin typeface="Bookman Old Style" pitchFamily="18" charset="0"/>
              </a:rPr>
              <a:t>Задачи </a:t>
            </a:r>
            <a:r>
              <a:rPr lang="ru-RU" alt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на </a:t>
            </a:r>
            <a:r>
              <a:rPr lang="ru-RU" altLang="ru-RU" sz="3600" b="1" i="1" dirty="0">
                <a:solidFill>
                  <a:srgbClr val="C00000"/>
                </a:solidFill>
                <a:latin typeface="Bookman Old Style" pitchFamily="18" charset="0"/>
              </a:rPr>
              <a:t>встречное движение</a:t>
            </a:r>
          </a:p>
        </p:txBody>
      </p:sp>
      <p:pic>
        <p:nvPicPr>
          <p:cNvPr id="6" name="Рисунок 5" descr="mult7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92375"/>
            <a:ext cx="172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mult7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7508">
            <a:off x="7570788" y="2595563"/>
            <a:ext cx="11715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2411413" y="1700213"/>
            <a:ext cx="504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FF0066"/>
                </a:solidFill>
                <a:latin typeface="Bookman Old Style" pitchFamily="18" charset="0"/>
              </a:rPr>
              <a:t>Скорость сближения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1116013" y="4005263"/>
            <a:ext cx="7272337" cy="3111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1042988" y="3644900"/>
            <a:ext cx="0" cy="82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8388350" y="3716338"/>
            <a:ext cx="0" cy="82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43438" y="2420938"/>
            <a:ext cx="0" cy="1708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7" name="Прямоугольник 15"/>
          <p:cNvSpPr>
            <a:spLocks noChangeArrowheads="1"/>
          </p:cNvSpPr>
          <p:nvPr/>
        </p:nvSpPr>
        <p:spPr bwMode="auto">
          <a:xfrm>
            <a:off x="2843213" y="4724400"/>
            <a:ext cx="7207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6600" b="1" i="1">
                <a:solidFill>
                  <a:srgbClr val="FF0000"/>
                </a:solidFill>
                <a:latin typeface="Bookman Old Style" pitchFamily="18" charset="0"/>
              </a:rPr>
              <a:t>v</a:t>
            </a:r>
            <a:r>
              <a:rPr lang="ru-RU" altLang="ru-RU" sz="6600" b="1" i="1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ru-RU" altLang="ru-RU" sz="6600">
              <a:latin typeface="Calibri" pitchFamily="34" charset="0"/>
            </a:endParaRPr>
          </a:p>
        </p:txBody>
      </p:sp>
      <p:sp>
        <p:nvSpPr>
          <p:cNvPr id="4108" name="Прямоугольник 16"/>
          <p:cNvSpPr>
            <a:spLocks noChangeArrowheads="1"/>
          </p:cNvSpPr>
          <p:nvPr/>
        </p:nvSpPr>
        <p:spPr bwMode="auto">
          <a:xfrm>
            <a:off x="5795963" y="4724400"/>
            <a:ext cx="11382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6600" b="1" i="1">
                <a:solidFill>
                  <a:srgbClr val="FF0000"/>
                </a:solidFill>
                <a:latin typeface="Bookman Old Style" pitchFamily="18" charset="0"/>
              </a:rPr>
              <a:t>v</a:t>
            </a:r>
            <a:r>
              <a:rPr lang="ru-RU" altLang="ru-RU" sz="2400" b="1" i="1">
                <a:solidFill>
                  <a:srgbClr val="FF0000"/>
                </a:solidFill>
                <a:latin typeface="Bookman Old Style" pitchFamily="18" charset="0"/>
              </a:rPr>
              <a:t>2</a:t>
            </a:r>
            <a:r>
              <a:rPr lang="ru-RU" altLang="ru-RU" sz="6600" b="1" i="1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ru-RU" altLang="ru-RU" sz="6600">
              <a:latin typeface="Calibri" pitchFamily="34" charset="0"/>
            </a:endParaRPr>
          </a:p>
        </p:txBody>
      </p:sp>
      <p:sp>
        <p:nvSpPr>
          <p:cNvPr id="4109" name="Прямоугольник 17"/>
          <p:cNvSpPr>
            <a:spLocks noChangeArrowheads="1"/>
          </p:cNvSpPr>
          <p:nvPr/>
        </p:nvSpPr>
        <p:spPr bwMode="auto">
          <a:xfrm>
            <a:off x="4500563" y="4724400"/>
            <a:ext cx="9032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6600" b="1" i="1">
                <a:solidFill>
                  <a:srgbClr val="FF0000"/>
                </a:solidFill>
                <a:latin typeface="Bookman Old Style" pitchFamily="18" charset="0"/>
              </a:rPr>
              <a:t>v</a:t>
            </a:r>
            <a:r>
              <a:rPr lang="ru-RU" altLang="ru-RU" sz="2000" b="1" i="1">
                <a:solidFill>
                  <a:srgbClr val="FF0000"/>
                </a:solidFill>
                <a:latin typeface="Bookman Old Style" pitchFamily="18" charset="0"/>
              </a:rPr>
              <a:t>1 </a:t>
            </a:r>
            <a:endParaRPr lang="ru-RU" altLang="ru-RU" sz="2000">
              <a:latin typeface="Calibri" pitchFamily="34" charset="0"/>
            </a:endParaRPr>
          </a:p>
        </p:txBody>
      </p:sp>
      <p:sp>
        <p:nvSpPr>
          <p:cNvPr id="4110" name="Прямоугольник 18"/>
          <p:cNvSpPr>
            <a:spLocks noChangeArrowheads="1"/>
          </p:cNvSpPr>
          <p:nvPr/>
        </p:nvSpPr>
        <p:spPr bwMode="auto">
          <a:xfrm>
            <a:off x="3492500" y="4941888"/>
            <a:ext cx="17287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FF0000"/>
                </a:solidFill>
                <a:latin typeface="Calibri" pitchFamily="34" charset="0"/>
              </a:rPr>
              <a:t>сбл.</a:t>
            </a:r>
            <a:r>
              <a:rPr lang="en-US" altLang="ru-RU" sz="4800" b="1">
                <a:solidFill>
                  <a:srgbClr val="FF0000"/>
                </a:solidFill>
                <a:latin typeface="Calibri" pitchFamily="34" charset="0"/>
              </a:rPr>
              <a:t> = 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4111" name="TextBox 19"/>
          <p:cNvSpPr txBox="1">
            <a:spLocks noChangeArrowheads="1"/>
          </p:cNvSpPr>
          <p:nvPr/>
        </p:nvSpPr>
        <p:spPr bwMode="auto">
          <a:xfrm>
            <a:off x="5364163" y="5013325"/>
            <a:ext cx="360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FF0000"/>
                </a:solidFill>
                <a:latin typeface="Bookman Old Style" pitchFamily="18" charset="0"/>
              </a:rPr>
              <a:t>+</a:t>
            </a: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4643438" y="2420938"/>
            <a:ext cx="306387" cy="48260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7164388" y="6308725"/>
            <a:ext cx="431800" cy="2889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Управляющая кнопка: домой 17">
            <a:hlinkClick r:id="rId6" action="ppaction://hlinksldjump" highlightClick="1"/>
          </p:cNvPr>
          <p:cNvSpPr/>
          <p:nvPr/>
        </p:nvSpPr>
        <p:spPr>
          <a:xfrm>
            <a:off x="7667625" y="6237288"/>
            <a:ext cx="433388" cy="3603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243888" y="6308725"/>
            <a:ext cx="431800" cy="2889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60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23629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1042 L -0.31319 0.005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6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fon_pptx-300x22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bot-301020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284538"/>
            <a:ext cx="13684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Двойная стрелка влево/вправо 10"/>
          <p:cNvSpPr/>
          <p:nvPr/>
        </p:nvSpPr>
        <p:spPr>
          <a:xfrm>
            <a:off x="1116013" y="4292600"/>
            <a:ext cx="6769100" cy="144463"/>
          </a:xfrm>
          <a:prstGeom prst="leftRightArrow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5" name="TextBox 11"/>
          <p:cNvSpPr txBox="1">
            <a:spLocks noChangeArrowheads="1"/>
          </p:cNvSpPr>
          <p:nvPr/>
        </p:nvSpPr>
        <p:spPr bwMode="auto">
          <a:xfrm>
            <a:off x="4140200" y="4652963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45 км</a:t>
            </a:r>
          </a:p>
        </p:txBody>
      </p:sp>
      <p:sp>
        <p:nvSpPr>
          <p:cNvPr id="5126" name="Прямоугольник 12"/>
          <p:cNvSpPr>
            <a:spLocks noChangeArrowheads="1"/>
          </p:cNvSpPr>
          <p:nvPr/>
        </p:nvSpPr>
        <p:spPr bwMode="auto">
          <a:xfrm>
            <a:off x="468313" y="2781300"/>
            <a:ext cx="10810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3200" b="1" i="1">
                <a:solidFill>
                  <a:srgbClr val="FF0000"/>
                </a:solidFill>
                <a:latin typeface="Bookman Old Style" pitchFamily="18" charset="0"/>
              </a:rPr>
              <a:t>v</a:t>
            </a:r>
            <a:r>
              <a:rPr lang="ru-RU" altLang="ru-RU" sz="1400" b="1" i="1">
                <a:solidFill>
                  <a:srgbClr val="FF0000"/>
                </a:solidFill>
                <a:latin typeface="Bookman Old Style" pitchFamily="18" charset="0"/>
              </a:rPr>
              <a:t>1</a:t>
            </a:r>
            <a:r>
              <a:rPr lang="ru-RU" altLang="ru-RU" sz="3200" b="1" i="1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ru-RU" altLang="ru-RU" sz="3200">
              <a:latin typeface="Calibri" pitchFamily="34" charset="0"/>
            </a:endParaRPr>
          </a:p>
        </p:txBody>
      </p:sp>
      <p:sp>
        <p:nvSpPr>
          <p:cNvPr id="5127" name="TextBox 13"/>
          <p:cNvSpPr txBox="1">
            <a:spLocks noChangeArrowheads="1"/>
          </p:cNvSpPr>
          <p:nvPr/>
        </p:nvSpPr>
        <p:spPr bwMode="auto">
          <a:xfrm>
            <a:off x="971550" y="2924175"/>
            <a:ext cx="28733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C00000"/>
                </a:solidFill>
                <a:latin typeface="Calibri" pitchFamily="34" charset="0"/>
              </a:rPr>
              <a:t>=</a:t>
            </a:r>
          </a:p>
        </p:txBody>
      </p:sp>
      <p:sp>
        <p:nvSpPr>
          <p:cNvPr id="5128" name="TextBox 14"/>
          <p:cNvSpPr txBox="1">
            <a:spLocks noChangeArrowheads="1"/>
          </p:cNvSpPr>
          <p:nvPr/>
        </p:nvSpPr>
        <p:spPr bwMode="auto">
          <a:xfrm>
            <a:off x="1187450" y="292417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C00000"/>
                </a:solidFill>
              </a:rPr>
              <a:t>7 км</a:t>
            </a:r>
            <a:r>
              <a:rPr lang="en-US" altLang="ru-RU" b="1">
                <a:solidFill>
                  <a:srgbClr val="C00000"/>
                </a:solidFill>
              </a:rPr>
              <a:t>/</a:t>
            </a:r>
            <a:r>
              <a:rPr lang="ru-RU" altLang="ru-RU" b="1">
                <a:solidFill>
                  <a:srgbClr val="C00000"/>
                </a:solidFill>
              </a:rPr>
              <a:t>ч</a:t>
            </a:r>
          </a:p>
        </p:txBody>
      </p:sp>
      <p:sp>
        <p:nvSpPr>
          <p:cNvPr id="5129" name="Прямоугольник 15"/>
          <p:cNvSpPr>
            <a:spLocks noChangeArrowheads="1"/>
          </p:cNvSpPr>
          <p:nvPr/>
        </p:nvSpPr>
        <p:spPr bwMode="auto">
          <a:xfrm>
            <a:off x="6372225" y="2852738"/>
            <a:ext cx="12239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3200" b="1" i="1">
                <a:solidFill>
                  <a:srgbClr val="FF0000"/>
                </a:solidFill>
                <a:latin typeface="Bookman Old Style" pitchFamily="18" charset="0"/>
              </a:rPr>
              <a:t>v</a:t>
            </a:r>
            <a:r>
              <a:rPr lang="ru-RU" altLang="ru-RU" sz="1400" b="1" i="1">
                <a:solidFill>
                  <a:srgbClr val="FF0000"/>
                </a:solidFill>
                <a:latin typeface="Bookman Old Style" pitchFamily="18" charset="0"/>
              </a:rPr>
              <a:t>2</a:t>
            </a:r>
            <a:r>
              <a:rPr lang="ru-RU" altLang="ru-RU" sz="3200" b="1" i="1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altLang="ru-RU" sz="2400">
                <a:solidFill>
                  <a:srgbClr val="C00000"/>
                </a:solidFill>
                <a:latin typeface="Calibri" pitchFamily="34" charset="0"/>
              </a:rPr>
              <a:t>=</a:t>
            </a:r>
          </a:p>
          <a:p>
            <a:pPr eaLnBrk="1" hangingPunct="1"/>
            <a:endParaRPr lang="ru-RU" altLang="ru-RU" sz="3200">
              <a:latin typeface="Calibri" pitchFamily="34" charset="0"/>
            </a:endParaRPr>
          </a:p>
        </p:txBody>
      </p:sp>
      <p:sp>
        <p:nvSpPr>
          <p:cNvPr id="5130" name="TextBox 16"/>
          <p:cNvSpPr txBox="1">
            <a:spLocks noChangeArrowheads="1"/>
          </p:cNvSpPr>
          <p:nvPr/>
        </p:nvSpPr>
        <p:spPr bwMode="auto">
          <a:xfrm>
            <a:off x="7092950" y="2997200"/>
            <a:ext cx="92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C00000"/>
                </a:solidFill>
              </a:rPr>
              <a:t>8 км</a:t>
            </a:r>
            <a:r>
              <a:rPr lang="en-US" altLang="ru-RU" sz="2000" b="1">
                <a:solidFill>
                  <a:srgbClr val="C00000"/>
                </a:solidFill>
              </a:rPr>
              <a:t>/</a:t>
            </a:r>
            <a:r>
              <a:rPr lang="ru-RU" altLang="ru-RU" b="1">
                <a:solidFill>
                  <a:srgbClr val="C00000"/>
                </a:solidFill>
              </a:rPr>
              <a:t>ч</a:t>
            </a:r>
          </a:p>
        </p:txBody>
      </p:sp>
      <p:pic>
        <p:nvPicPr>
          <p:cNvPr id="6156" name="Рисунок 17" descr="bot-3010200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84538"/>
            <a:ext cx="1368425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Левая фигурная скобка 13"/>
          <p:cNvSpPr/>
          <p:nvPr/>
        </p:nvSpPr>
        <p:spPr>
          <a:xfrm rot="16200000">
            <a:off x="4320381" y="1232694"/>
            <a:ext cx="287338" cy="6553200"/>
          </a:xfrm>
          <a:prstGeom prst="leftBrace">
            <a:avLst>
              <a:gd name="adj1" fmla="val 8333"/>
              <a:gd name="adj2" fmla="val 502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133" name="Прямоугольник 15"/>
          <p:cNvSpPr>
            <a:spLocks noChangeArrowheads="1"/>
          </p:cNvSpPr>
          <p:nvPr/>
        </p:nvSpPr>
        <p:spPr bwMode="auto">
          <a:xfrm>
            <a:off x="539750" y="1052513"/>
            <a:ext cx="82089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Задача 1 .</a:t>
            </a:r>
          </a:p>
          <a:p>
            <a:pPr eaLnBrk="1" hangingPunct="1"/>
            <a:r>
              <a:rPr lang="ru-RU" altLang="ru-RU" b="1">
                <a:solidFill>
                  <a:srgbClr val="993300"/>
                </a:solidFill>
              </a:rPr>
              <a:t>От двух лодочных станций, расстояние между которыми составляет 45 км, вышли одновременно навстречу друг другу две лодки. Скорость первой лодки равна 7 км</a:t>
            </a:r>
            <a:r>
              <a:rPr lang="en-US" altLang="ru-RU" b="1">
                <a:solidFill>
                  <a:srgbClr val="993300"/>
                </a:solidFill>
              </a:rPr>
              <a:t>/</a:t>
            </a:r>
            <a:r>
              <a:rPr lang="ru-RU" altLang="ru-RU" b="1">
                <a:solidFill>
                  <a:srgbClr val="993300"/>
                </a:solidFill>
              </a:rPr>
              <a:t>ч, скорость второй – 8 км</a:t>
            </a:r>
            <a:r>
              <a:rPr lang="en-US" altLang="ru-RU" b="1">
                <a:solidFill>
                  <a:srgbClr val="993300"/>
                </a:solidFill>
              </a:rPr>
              <a:t>/</a:t>
            </a:r>
            <a:r>
              <a:rPr lang="ru-RU" altLang="ru-RU" b="1">
                <a:solidFill>
                  <a:srgbClr val="993300"/>
                </a:solidFill>
              </a:rPr>
              <a:t>ч. Найдите время, через которое лодки встретятся.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2288" y="4591050"/>
            <a:ext cx="1223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Решение</a:t>
            </a:r>
          </a:p>
          <a:p>
            <a:pPr eaLnBrk="1" hangingPunct="1"/>
            <a:endParaRPr lang="ru-RU" alt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5099050"/>
            <a:ext cx="5832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3300"/>
                </a:solidFill>
              </a:rPr>
              <a:t>1) 7+8 =15 (км</a:t>
            </a:r>
            <a:r>
              <a:rPr lang="en-US" altLang="ru-RU" b="1">
                <a:solidFill>
                  <a:srgbClr val="993300"/>
                </a:solidFill>
              </a:rPr>
              <a:t>/</a:t>
            </a:r>
            <a:r>
              <a:rPr lang="ru-RU" altLang="ru-RU" b="1">
                <a:solidFill>
                  <a:srgbClr val="993300"/>
                </a:solidFill>
              </a:rPr>
              <a:t>ч) – скорость сближения лодок.</a:t>
            </a:r>
          </a:p>
          <a:p>
            <a:pPr eaLnBrk="1" hangingPunct="1"/>
            <a:endParaRPr lang="ru-RU" alt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8325" y="5422900"/>
            <a:ext cx="4752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3300"/>
                </a:solidFill>
              </a:rPr>
              <a:t>2) 45 : 15 = 3 (ч)</a:t>
            </a:r>
            <a:endParaRPr lang="ru-RU" altLang="ru-RU" b="1">
              <a:solidFill>
                <a:srgbClr val="FF0000"/>
              </a:solidFill>
            </a:endParaRPr>
          </a:p>
          <a:p>
            <a:pPr eaLnBrk="1" hangingPunct="1"/>
            <a:endParaRPr lang="ru-RU" alt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0388" y="5708650"/>
            <a:ext cx="46259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Ответ</a:t>
            </a:r>
            <a:r>
              <a:rPr lang="ru-RU" altLang="ru-RU" b="1">
                <a:solidFill>
                  <a:srgbClr val="993300"/>
                </a:solidFill>
              </a:rPr>
              <a:t> : лодки встретятся через 3 часа</a:t>
            </a:r>
            <a:r>
              <a:rPr lang="ru-RU" altLang="ru-RU" sz="1600" b="1">
                <a:solidFill>
                  <a:srgbClr val="993300"/>
                </a:solidFill>
              </a:rPr>
              <a:t>.</a:t>
            </a:r>
          </a:p>
          <a:p>
            <a:pPr eaLnBrk="1" hangingPunct="1"/>
            <a:endParaRPr lang="ru-RU" altLang="ru-RU" sz="1600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7164388" y="6381750"/>
            <a:ext cx="431800" cy="28733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Управляющая кнопка: домой 18">
            <a:hlinkClick r:id="rId5" action="ppaction://hlinksldjump" highlightClick="1"/>
          </p:cNvPr>
          <p:cNvSpPr/>
          <p:nvPr/>
        </p:nvSpPr>
        <p:spPr>
          <a:xfrm>
            <a:off x="7667625" y="6381750"/>
            <a:ext cx="431800" cy="2968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503237" cy="2968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0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98844E-6 L -0.23229 -0.001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fon_pptx-300x22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611188" y="908050"/>
            <a:ext cx="79930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2060"/>
                </a:solidFill>
              </a:rPr>
              <a:t>Задача 2</a:t>
            </a:r>
          </a:p>
          <a:p>
            <a:pPr eaLnBrk="1" hangingPunct="1"/>
            <a:r>
              <a:rPr lang="ru-RU" altLang="ru-RU" b="1" dirty="0">
                <a:solidFill>
                  <a:srgbClr val="993300"/>
                </a:solidFill>
              </a:rPr>
              <a:t>Два мотоциклиста выехали одновременно навстречу друг другу из двух населенных пунктов, расстояние между которыми составляет 490 км. Скорость первого мотоциклиста равна 50 км</a:t>
            </a:r>
            <a:r>
              <a:rPr lang="en-US" altLang="ru-RU" b="1" dirty="0">
                <a:solidFill>
                  <a:srgbClr val="993300"/>
                </a:solidFill>
              </a:rPr>
              <a:t>/</a:t>
            </a:r>
            <a:r>
              <a:rPr lang="ru-RU" altLang="ru-RU" b="1" dirty="0">
                <a:solidFill>
                  <a:srgbClr val="993300"/>
                </a:solidFill>
              </a:rPr>
              <a:t>ч, скорость второго – 40 км</a:t>
            </a:r>
            <a:r>
              <a:rPr lang="en-US" altLang="ru-RU" b="1" dirty="0">
                <a:solidFill>
                  <a:srgbClr val="993300"/>
                </a:solidFill>
              </a:rPr>
              <a:t>/</a:t>
            </a:r>
            <a:r>
              <a:rPr lang="ru-RU" altLang="ru-RU" b="1" dirty="0">
                <a:solidFill>
                  <a:srgbClr val="993300"/>
                </a:solidFill>
              </a:rPr>
              <a:t>ч. Найдите расстояние, которое будет между </a:t>
            </a:r>
            <a:r>
              <a:rPr lang="ru-RU" altLang="ru-RU" b="1" dirty="0" smtClean="0">
                <a:solidFill>
                  <a:srgbClr val="993300"/>
                </a:solidFill>
              </a:rPr>
              <a:t>мотоциклистами</a:t>
            </a:r>
            <a:r>
              <a:rPr lang="ru-RU" altLang="ru-RU" b="1" dirty="0" smtClean="0">
                <a:solidFill>
                  <a:srgbClr val="993300"/>
                </a:solidFill>
              </a:rPr>
              <a:t> </a:t>
            </a:r>
            <a:r>
              <a:rPr lang="ru-RU" altLang="ru-RU" b="1" dirty="0">
                <a:solidFill>
                  <a:srgbClr val="993300"/>
                </a:solidFill>
              </a:rPr>
              <a:t>через 4 часа.</a:t>
            </a:r>
            <a:endParaRPr lang="ru-RU" altLang="ru-RU" dirty="0">
              <a:solidFill>
                <a:srgbClr val="993300"/>
              </a:solidFill>
            </a:endParaRPr>
          </a:p>
        </p:txBody>
      </p:sp>
      <p:grpSp>
        <p:nvGrpSpPr>
          <p:cNvPr id="2" name="Group 100"/>
          <p:cNvGrpSpPr>
            <a:grpSpLocks/>
          </p:cNvGrpSpPr>
          <p:nvPr/>
        </p:nvGrpSpPr>
        <p:grpSpPr bwMode="auto">
          <a:xfrm flipH="1">
            <a:off x="468313" y="3068638"/>
            <a:ext cx="1343025" cy="1006475"/>
            <a:chOff x="2160" y="1296"/>
            <a:chExt cx="2336" cy="2103"/>
          </a:xfrm>
        </p:grpSpPr>
        <p:sp>
          <p:nvSpPr>
            <p:cNvPr id="6209" name="Freeform 101"/>
            <p:cNvSpPr>
              <a:spLocks/>
            </p:cNvSpPr>
            <p:nvPr/>
          </p:nvSpPr>
          <p:spPr bwMode="auto">
            <a:xfrm>
              <a:off x="2605" y="2588"/>
              <a:ext cx="549" cy="463"/>
            </a:xfrm>
            <a:custGeom>
              <a:avLst/>
              <a:gdLst>
                <a:gd name="T0" fmla="*/ 0 w 197"/>
                <a:gd name="T1" fmla="*/ 2147483647 h 168"/>
                <a:gd name="T2" fmla="*/ 2147483647 w 197"/>
                <a:gd name="T3" fmla="*/ 2147483647 h 168"/>
                <a:gd name="T4" fmla="*/ 2147483647 w 197"/>
                <a:gd name="T5" fmla="*/ 2147483647 h 168"/>
                <a:gd name="T6" fmla="*/ 2147483647 w 197"/>
                <a:gd name="T7" fmla="*/ 2147483647 h 168"/>
                <a:gd name="T8" fmla="*/ 2147483647 w 197"/>
                <a:gd name="T9" fmla="*/ 2147483647 h 168"/>
                <a:gd name="T10" fmla="*/ 2147483647 w 197"/>
                <a:gd name="T11" fmla="*/ 2147483647 h 168"/>
                <a:gd name="T12" fmla="*/ 2147483647 w 197"/>
                <a:gd name="T13" fmla="*/ 2147483647 h 168"/>
                <a:gd name="T14" fmla="*/ 2147483647 w 197"/>
                <a:gd name="T15" fmla="*/ 2147483647 h 168"/>
                <a:gd name="T16" fmla="*/ 2147483647 w 197"/>
                <a:gd name="T17" fmla="*/ 2147483647 h 168"/>
                <a:gd name="T18" fmla="*/ 2147483647 w 197"/>
                <a:gd name="T19" fmla="*/ 2147483647 h 168"/>
                <a:gd name="T20" fmla="*/ 2147483647 w 197"/>
                <a:gd name="T21" fmla="*/ 2147483647 h 168"/>
                <a:gd name="T22" fmla="*/ 2147483647 w 197"/>
                <a:gd name="T23" fmla="*/ 2147483647 h 168"/>
                <a:gd name="T24" fmla="*/ 2147483647 w 197"/>
                <a:gd name="T25" fmla="*/ 2147483647 h 168"/>
                <a:gd name="T26" fmla="*/ 2147483647 w 197"/>
                <a:gd name="T27" fmla="*/ 2147483647 h 168"/>
                <a:gd name="T28" fmla="*/ 2147483647 w 197"/>
                <a:gd name="T29" fmla="*/ 2147483647 h 168"/>
                <a:gd name="T30" fmla="*/ 0 w 197"/>
                <a:gd name="T31" fmla="*/ 2147483647 h 1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7"/>
                <a:gd name="T49" fmla="*/ 0 h 168"/>
                <a:gd name="T50" fmla="*/ 197 w 197"/>
                <a:gd name="T51" fmla="*/ 168 h 1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7" h="168">
                  <a:moveTo>
                    <a:pt x="0" y="112"/>
                  </a:moveTo>
                  <a:cubicBezTo>
                    <a:pt x="0" y="120"/>
                    <a:pt x="32" y="152"/>
                    <a:pt x="48" y="160"/>
                  </a:cubicBezTo>
                  <a:cubicBezTo>
                    <a:pt x="64" y="168"/>
                    <a:pt x="80" y="160"/>
                    <a:pt x="96" y="160"/>
                  </a:cubicBezTo>
                  <a:cubicBezTo>
                    <a:pt x="112" y="160"/>
                    <a:pt x="128" y="166"/>
                    <a:pt x="144" y="160"/>
                  </a:cubicBezTo>
                  <a:cubicBezTo>
                    <a:pt x="160" y="154"/>
                    <a:pt x="187" y="140"/>
                    <a:pt x="192" y="122"/>
                  </a:cubicBezTo>
                  <a:cubicBezTo>
                    <a:pt x="197" y="104"/>
                    <a:pt x="186" y="70"/>
                    <a:pt x="176" y="54"/>
                  </a:cubicBezTo>
                  <a:cubicBezTo>
                    <a:pt x="166" y="38"/>
                    <a:pt x="143" y="34"/>
                    <a:pt x="132" y="26"/>
                  </a:cubicBezTo>
                  <a:cubicBezTo>
                    <a:pt x="121" y="18"/>
                    <a:pt x="117" y="10"/>
                    <a:pt x="108" y="6"/>
                  </a:cubicBezTo>
                  <a:cubicBezTo>
                    <a:pt x="99" y="2"/>
                    <a:pt x="85" y="0"/>
                    <a:pt x="80" y="2"/>
                  </a:cubicBezTo>
                  <a:cubicBezTo>
                    <a:pt x="75" y="4"/>
                    <a:pt x="82" y="13"/>
                    <a:pt x="80" y="18"/>
                  </a:cubicBezTo>
                  <a:cubicBezTo>
                    <a:pt x="78" y="23"/>
                    <a:pt x="73" y="28"/>
                    <a:pt x="68" y="30"/>
                  </a:cubicBezTo>
                  <a:cubicBezTo>
                    <a:pt x="63" y="32"/>
                    <a:pt x="53" y="27"/>
                    <a:pt x="48" y="30"/>
                  </a:cubicBezTo>
                  <a:cubicBezTo>
                    <a:pt x="43" y="33"/>
                    <a:pt x="37" y="41"/>
                    <a:pt x="36" y="50"/>
                  </a:cubicBezTo>
                  <a:cubicBezTo>
                    <a:pt x="35" y="59"/>
                    <a:pt x="49" y="76"/>
                    <a:pt x="44" y="82"/>
                  </a:cubicBezTo>
                  <a:cubicBezTo>
                    <a:pt x="39" y="88"/>
                    <a:pt x="15" y="81"/>
                    <a:pt x="8" y="86"/>
                  </a:cubicBezTo>
                  <a:cubicBezTo>
                    <a:pt x="1" y="91"/>
                    <a:pt x="2" y="107"/>
                    <a:pt x="0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66CCFF"/>
                </a:gs>
                <a:gs pos="100000">
                  <a:srgbClr val="336699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0" name="Freeform 102"/>
            <p:cNvSpPr>
              <a:spLocks/>
            </p:cNvSpPr>
            <p:nvPr/>
          </p:nvSpPr>
          <p:spPr bwMode="auto">
            <a:xfrm>
              <a:off x="3407" y="2742"/>
              <a:ext cx="1089" cy="290"/>
            </a:xfrm>
            <a:custGeom>
              <a:avLst/>
              <a:gdLst>
                <a:gd name="T0" fmla="*/ 0 w 391"/>
                <a:gd name="T1" fmla="*/ 2147483647 h 105"/>
                <a:gd name="T2" fmla="*/ 2147483647 w 391"/>
                <a:gd name="T3" fmla="*/ 2147483647 h 105"/>
                <a:gd name="T4" fmla="*/ 2147483647 w 391"/>
                <a:gd name="T5" fmla="*/ 2147483647 h 105"/>
                <a:gd name="T6" fmla="*/ 2147483647 w 391"/>
                <a:gd name="T7" fmla="*/ 2147483647 h 105"/>
                <a:gd name="T8" fmla="*/ 2147483647 w 391"/>
                <a:gd name="T9" fmla="*/ 2147483647 h 105"/>
                <a:gd name="T10" fmla="*/ 2147483647 w 391"/>
                <a:gd name="T11" fmla="*/ 2147483647 h 105"/>
                <a:gd name="T12" fmla="*/ 2147483647 w 391"/>
                <a:gd name="T13" fmla="*/ 2147483647 h 105"/>
                <a:gd name="T14" fmla="*/ 2147483647 w 391"/>
                <a:gd name="T15" fmla="*/ 2147483647 h 105"/>
                <a:gd name="T16" fmla="*/ 2147483647 w 391"/>
                <a:gd name="T17" fmla="*/ 2147483647 h 105"/>
                <a:gd name="T18" fmla="*/ 2147483647 w 391"/>
                <a:gd name="T19" fmla="*/ 2147483647 h 105"/>
                <a:gd name="T20" fmla="*/ 0 w 391"/>
                <a:gd name="T21" fmla="*/ 2147483647 h 1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1"/>
                <a:gd name="T34" fmla="*/ 0 h 105"/>
                <a:gd name="T35" fmla="*/ 391 w 391"/>
                <a:gd name="T36" fmla="*/ 105 h 1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1" h="105">
                  <a:moveTo>
                    <a:pt x="0" y="22"/>
                  </a:moveTo>
                  <a:cubicBezTo>
                    <a:pt x="9" y="18"/>
                    <a:pt x="47" y="40"/>
                    <a:pt x="64" y="42"/>
                  </a:cubicBezTo>
                  <a:cubicBezTo>
                    <a:pt x="81" y="44"/>
                    <a:pt x="83" y="40"/>
                    <a:pt x="104" y="34"/>
                  </a:cubicBezTo>
                  <a:cubicBezTo>
                    <a:pt x="125" y="28"/>
                    <a:pt x="153" y="12"/>
                    <a:pt x="192" y="8"/>
                  </a:cubicBezTo>
                  <a:cubicBezTo>
                    <a:pt x="231" y="4"/>
                    <a:pt x="304" y="0"/>
                    <a:pt x="336" y="8"/>
                  </a:cubicBezTo>
                  <a:cubicBezTo>
                    <a:pt x="368" y="16"/>
                    <a:pt x="391" y="46"/>
                    <a:pt x="384" y="56"/>
                  </a:cubicBezTo>
                  <a:cubicBezTo>
                    <a:pt x="377" y="66"/>
                    <a:pt x="325" y="64"/>
                    <a:pt x="292" y="66"/>
                  </a:cubicBezTo>
                  <a:cubicBezTo>
                    <a:pt x="259" y="68"/>
                    <a:pt x="229" y="60"/>
                    <a:pt x="188" y="66"/>
                  </a:cubicBezTo>
                  <a:cubicBezTo>
                    <a:pt x="147" y="72"/>
                    <a:pt x="75" y="105"/>
                    <a:pt x="48" y="104"/>
                  </a:cubicBezTo>
                  <a:cubicBezTo>
                    <a:pt x="21" y="103"/>
                    <a:pt x="36" y="76"/>
                    <a:pt x="28" y="62"/>
                  </a:cubicBezTo>
                  <a:cubicBezTo>
                    <a:pt x="20" y="48"/>
                    <a:pt x="6" y="30"/>
                    <a:pt x="0" y="2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1" name="Freeform 103"/>
            <p:cNvSpPr>
              <a:spLocks/>
            </p:cNvSpPr>
            <p:nvPr/>
          </p:nvSpPr>
          <p:spPr bwMode="auto">
            <a:xfrm>
              <a:off x="3104" y="2387"/>
              <a:ext cx="854" cy="752"/>
            </a:xfrm>
            <a:custGeom>
              <a:avLst/>
              <a:gdLst>
                <a:gd name="T0" fmla="*/ 2147483647 w 307"/>
                <a:gd name="T1" fmla="*/ 2147483647 h 273"/>
                <a:gd name="T2" fmla="*/ 2147483647 w 307"/>
                <a:gd name="T3" fmla="*/ 2147483647 h 273"/>
                <a:gd name="T4" fmla="*/ 2147483647 w 307"/>
                <a:gd name="T5" fmla="*/ 2147483647 h 273"/>
                <a:gd name="T6" fmla="*/ 2147483647 w 307"/>
                <a:gd name="T7" fmla="*/ 2147483647 h 273"/>
                <a:gd name="T8" fmla="*/ 2147483647 w 307"/>
                <a:gd name="T9" fmla="*/ 2147483647 h 273"/>
                <a:gd name="T10" fmla="*/ 2147483647 w 307"/>
                <a:gd name="T11" fmla="*/ 2147483647 h 273"/>
                <a:gd name="T12" fmla="*/ 2147483647 w 307"/>
                <a:gd name="T13" fmla="*/ 2147483647 h 273"/>
                <a:gd name="T14" fmla="*/ 2147483647 w 307"/>
                <a:gd name="T15" fmla="*/ 2147483647 h 273"/>
                <a:gd name="T16" fmla="*/ 2147483647 w 307"/>
                <a:gd name="T17" fmla="*/ 2147483647 h 273"/>
                <a:gd name="T18" fmla="*/ 2147483647 w 307"/>
                <a:gd name="T19" fmla="*/ 2147483647 h 273"/>
                <a:gd name="T20" fmla="*/ 2147483647 w 307"/>
                <a:gd name="T21" fmla="*/ 2147483647 h 273"/>
                <a:gd name="T22" fmla="*/ 2147483647 w 307"/>
                <a:gd name="T23" fmla="*/ 2147483647 h 273"/>
                <a:gd name="T24" fmla="*/ 2147483647 w 307"/>
                <a:gd name="T25" fmla="*/ 2147483647 h 273"/>
                <a:gd name="T26" fmla="*/ 2147483647 w 307"/>
                <a:gd name="T27" fmla="*/ 2147483647 h 273"/>
                <a:gd name="T28" fmla="*/ 2147483647 w 307"/>
                <a:gd name="T29" fmla="*/ 2147483647 h 273"/>
                <a:gd name="T30" fmla="*/ 2147483647 w 307"/>
                <a:gd name="T31" fmla="*/ 2147483647 h 2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7"/>
                <a:gd name="T49" fmla="*/ 0 h 273"/>
                <a:gd name="T50" fmla="*/ 307 w 307"/>
                <a:gd name="T51" fmla="*/ 273 h 2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7" h="273">
                  <a:moveTo>
                    <a:pt x="13" y="59"/>
                  </a:moveTo>
                  <a:cubicBezTo>
                    <a:pt x="22" y="45"/>
                    <a:pt x="48" y="52"/>
                    <a:pt x="65" y="55"/>
                  </a:cubicBezTo>
                  <a:cubicBezTo>
                    <a:pt x="82" y="58"/>
                    <a:pt x="94" y="76"/>
                    <a:pt x="113" y="79"/>
                  </a:cubicBezTo>
                  <a:cubicBezTo>
                    <a:pt x="132" y="82"/>
                    <a:pt x="165" y="78"/>
                    <a:pt x="177" y="71"/>
                  </a:cubicBezTo>
                  <a:cubicBezTo>
                    <a:pt x="189" y="64"/>
                    <a:pt x="167" y="49"/>
                    <a:pt x="185" y="39"/>
                  </a:cubicBezTo>
                  <a:cubicBezTo>
                    <a:pt x="203" y="29"/>
                    <a:pt x="265" y="0"/>
                    <a:pt x="285" y="11"/>
                  </a:cubicBezTo>
                  <a:cubicBezTo>
                    <a:pt x="305" y="22"/>
                    <a:pt x="303" y="86"/>
                    <a:pt x="305" y="107"/>
                  </a:cubicBezTo>
                  <a:cubicBezTo>
                    <a:pt x="307" y="128"/>
                    <a:pt x="307" y="127"/>
                    <a:pt x="297" y="135"/>
                  </a:cubicBezTo>
                  <a:cubicBezTo>
                    <a:pt x="287" y="143"/>
                    <a:pt x="267" y="150"/>
                    <a:pt x="245" y="155"/>
                  </a:cubicBezTo>
                  <a:cubicBezTo>
                    <a:pt x="223" y="160"/>
                    <a:pt x="188" y="164"/>
                    <a:pt x="165" y="163"/>
                  </a:cubicBezTo>
                  <a:cubicBezTo>
                    <a:pt x="142" y="162"/>
                    <a:pt x="123" y="160"/>
                    <a:pt x="109" y="151"/>
                  </a:cubicBezTo>
                  <a:cubicBezTo>
                    <a:pt x="95" y="142"/>
                    <a:pt x="73" y="95"/>
                    <a:pt x="81" y="107"/>
                  </a:cubicBezTo>
                  <a:cubicBezTo>
                    <a:pt x="89" y="119"/>
                    <a:pt x="156" y="198"/>
                    <a:pt x="157" y="223"/>
                  </a:cubicBezTo>
                  <a:cubicBezTo>
                    <a:pt x="158" y="248"/>
                    <a:pt x="113" y="273"/>
                    <a:pt x="89" y="259"/>
                  </a:cubicBezTo>
                  <a:cubicBezTo>
                    <a:pt x="65" y="245"/>
                    <a:pt x="26" y="170"/>
                    <a:pt x="13" y="137"/>
                  </a:cubicBezTo>
                  <a:cubicBezTo>
                    <a:pt x="0" y="104"/>
                    <a:pt x="6" y="71"/>
                    <a:pt x="13" y="59"/>
                  </a:cubicBezTo>
                  <a:close/>
                </a:path>
              </a:pathLst>
            </a:custGeom>
            <a:solidFill>
              <a:schemeClr val="accent2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2" name="Freeform 104" descr="Широкий диагональный 1"/>
            <p:cNvSpPr>
              <a:spLocks/>
            </p:cNvSpPr>
            <p:nvPr/>
          </p:nvSpPr>
          <p:spPr bwMode="auto">
            <a:xfrm>
              <a:off x="3407" y="1795"/>
              <a:ext cx="471" cy="715"/>
            </a:xfrm>
            <a:custGeom>
              <a:avLst/>
              <a:gdLst>
                <a:gd name="T0" fmla="*/ 0 w 471"/>
                <a:gd name="T1" fmla="*/ 159 h 715"/>
                <a:gd name="T2" fmla="*/ 100 w 471"/>
                <a:gd name="T3" fmla="*/ 48 h 715"/>
                <a:gd name="T4" fmla="*/ 317 w 471"/>
                <a:gd name="T5" fmla="*/ 445 h 715"/>
                <a:gd name="T6" fmla="*/ 468 w 471"/>
                <a:gd name="T7" fmla="*/ 589 h 715"/>
                <a:gd name="T8" fmla="*/ 333 w 471"/>
                <a:gd name="T9" fmla="*/ 621 h 715"/>
                <a:gd name="T10" fmla="*/ 167 w 471"/>
                <a:gd name="T11" fmla="*/ 699 h 715"/>
                <a:gd name="T12" fmla="*/ 111 w 471"/>
                <a:gd name="T13" fmla="*/ 523 h 715"/>
                <a:gd name="T14" fmla="*/ 134 w 471"/>
                <a:gd name="T15" fmla="*/ 440 h 715"/>
                <a:gd name="T16" fmla="*/ 156 w 471"/>
                <a:gd name="T17" fmla="*/ 313 h 715"/>
                <a:gd name="T18" fmla="*/ 56 w 471"/>
                <a:gd name="T19" fmla="*/ 159 h 715"/>
                <a:gd name="T20" fmla="*/ 0 w 471"/>
                <a:gd name="T21" fmla="*/ 159 h 7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1"/>
                <a:gd name="T34" fmla="*/ 0 h 715"/>
                <a:gd name="T35" fmla="*/ 471 w 471"/>
                <a:gd name="T36" fmla="*/ 715 h 7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1" h="715">
                  <a:moveTo>
                    <a:pt x="0" y="159"/>
                  </a:moveTo>
                  <a:cubicBezTo>
                    <a:pt x="8" y="131"/>
                    <a:pt x="47" y="0"/>
                    <a:pt x="100" y="48"/>
                  </a:cubicBezTo>
                  <a:cubicBezTo>
                    <a:pt x="153" y="96"/>
                    <a:pt x="256" y="355"/>
                    <a:pt x="317" y="445"/>
                  </a:cubicBezTo>
                  <a:cubicBezTo>
                    <a:pt x="378" y="535"/>
                    <a:pt x="465" y="560"/>
                    <a:pt x="468" y="589"/>
                  </a:cubicBezTo>
                  <a:cubicBezTo>
                    <a:pt x="471" y="618"/>
                    <a:pt x="383" y="603"/>
                    <a:pt x="333" y="621"/>
                  </a:cubicBezTo>
                  <a:cubicBezTo>
                    <a:pt x="283" y="639"/>
                    <a:pt x="204" y="715"/>
                    <a:pt x="167" y="699"/>
                  </a:cubicBezTo>
                  <a:cubicBezTo>
                    <a:pt x="130" y="683"/>
                    <a:pt x="117" y="567"/>
                    <a:pt x="111" y="523"/>
                  </a:cubicBezTo>
                  <a:cubicBezTo>
                    <a:pt x="106" y="479"/>
                    <a:pt x="125" y="476"/>
                    <a:pt x="134" y="440"/>
                  </a:cubicBezTo>
                  <a:cubicBezTo>
                    <a:pt x="142" y="404"/>
                    <a:pt x="170" y="360"/>
                    <a:pt x="156" y="313"/>
                  </a:cubicBezTo>
                  <a:cubicBezTo>
                    <a:pt x="142" y="266"/>
                    <a:pt x="81" y="184"/>
                    <a:pt x="56" y="159"/>
                  </a:cubicBezTo>
                  <a:cubicBezTo>
                    <a:pt x="31" y="134"/>
                    <a:pt x="11" y="159"/>
                    <a:pt x="0" y="159"/>
                  </a:cubicBezTo>
                  <a:close/>
                </a:path>
              </a:pathLst>
            </a:custGeom>
            <a:blipFill dpi="0" rotWithShape="0">
              <a:blip r:embed="rId6" cstate="print"/>
              <a:srcRect/>
              <a:tile tx="0" ty="0" sx="100000" sy="100000" flip="none" algn="tl"/>
            </a:blip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3" name="Freeform 105"/>
            <p:cNvSpPr>
              <a:spLocks/>
            </p:cNvSpPr>
            <p:nvPr/>
          </p:nvSpPr>
          <p:spPr bwMode="auto">
            <a:xfrm>
              <a:off x="3016" y="1481"/>
              <a:ext cx="487" cy="506"/>
            </a:xfrm>
            <a:custGeom>
              <a:avLst/>
              <a:gdLst>
                <a:gd name="T0" fmla="*/ 200 w 487"/>
                <a:gd name="T1" fmla="*/ 207 h 506"/>
                <a:gd name="T2" fmla="*/ 120 w 487"/>
                <a:gd name="T3" fmla="*/ 351 h 506"/>
                <a:gd name="T4" fmla="*/ 128 w 487"/>
                <a:gd name="T5" fmla="*/ 479 h 506"/>
                <a:gd name="T6" fmla="*/ 248 w 487"/>
                <a:gd name="T7" fmla="*/ 503 h 506"/>
                <a:gd name="T8" fmla="*/ 336 w 487"/>
                <a:gd name="T9" fmla="*/ 463 h 506"/>
                <a:gd name="T10" fmla="*/ 448 w 487"/>
                <a:gd name="T11" fmla="*/ 359 h 506"/>
                <a:gd name="T12" fmla="*/ 440 w 487"/>
                <a:gd name="T13" fmla="*/ 295 h 506"/>
                <a:gd name="T14" fmla="*/ 472 w 487"/>
                <a:gd name="T15" fmla="*/ 231 h 506"/>
                <a:gd name="T16" fmla="*/ 480 w 487"/>
                <a:gd name="T17" fmla="*/ 151 h 506"/>
                <a:gd name="T18" fmla="*/ 432 w 487"/>
                <a:gd name="T19" fmla="*/ 63 h 506"/>
                <a:gd name="T20" fmla="*/ 344 w 487"/>
                <a:gd name="T21" fmla="*/ 7 h 506"/>
                <a:gd name="T22" fmla="*/ 192 w 487"/>
                <a:gd name="T23" fmla="*/ 23 h 506"/>
                <a:gd name="T24" fmla="*/ 192 w 487"/>
                <a:gd name="T25" fmla="*/ 55 h 506"/>
                <a:gd name="T26" fmla="*/ 152 w 487"/>
                <a:gd name="T27" fmla="*/ 103 h 506"/>
                <a:gd name="T28" fmla="*/ 96 w 487"/>
                <a:gd name="T29" fmla="*/ 143 h 506"/>
                <a:gd name="T30" fmla="*/ 32 w 487"/>
                <a:gd name="T31" fmla="*/ 175 h 506"/>
                <a:gd name="T32" fmla="*/ 0 w 487"/>
                <a:gd name="T33" fmla="*/ 239 h 506"/>
                <a:gd name="T34" fmla="*/ 32 w 487"/>
                <a:gd name="T35" fmla="*/ 287 h 506"/>
                <a:gd name="T36" fmla="*/ 112 w 487"/>
                <a:gd name="T37" fmla="*/ 287 h 506"/>
                <a:gd name="T38" fmla="*/ 152 w 487"/>
                <a:gd name="T39" fmla="*/ 247 h 506"/>
                <a:gd name="T40" fmla="*/ 200 w 487"/>
                <a:gd name="T41" fmla="*/ 199 h 5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7"/>
                <a:gd name="T64" fmla="*/ 0 h 506"/>
                <a:gd name="T65" fmla="*/ 487 w 487"/>
                <a:gd name="T66" fmla="*/ 506 h 5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7" h="506">
                  <a:moveTo>
                    <a:pt x="200" y="207"/>
                  </a:moveTo>
                  <a:cubicBezTo>
                    <a:pt x="187" y="231"/>
                    <a:pt x="132" y="306"/>
                    <a:pt x="120" y="351"/>
                  </a:cubicBezTo>
                  <a:cubicBezTo>
                    <a:pt x="108" y="396"/>
                    <a:pt x="107" y="454"/>
                    <a:pt x="128" y="479"/>
                  </a:cubicBezTo>
                  <a:cubicBezTo>
                    <a:pt x="149" y="504"/>
                    <a:pt x="213" y="506"/>
                    <a:pt x="248" y="503"/>
                  </a:cubicBezTo>
                  <a:cubicBezTo>
                    <a:pt x="283" y="500"/>
                    <a:pt x="303" y="487"/>
                    <a:pt x="336" y="463"/>
                  </a:cubicBezTo>
                  <a:cubicBezTo>
                    <a:pt x="369" y="439"/>
                    <a:pt x="431" y="387"/>
                    <a:pt x="448" y="359"/>
                  </a:cubicBezTo>
                  <a:cubicBezTo>
                    <a:pt x="465" y="331"/>
                    <a:pt x="436" y="316"/>
                    <a:pt x="440" y="295"/>
                  </a:cubicBezTo>
                  <a:cubicBezTo>
                    <a:pt x="444" y="274"/>
                    <a:pt x="465" y="255"/>
                    <a:pt x="472" y="231"/>
                  </a:cubicBezTo>
                  <a:cubicBezTo>
                    <a:pt x="479" y="207"/>
                    <a:pt x="487" y="179"/>
                    <a:pt x="480" y="151"/>
                  </a:cubicBezTo>
                  <a:cubicBezTo>
                    <a:pt x="473" y="123"/>
                    <a:pt x="455" y="87"/>
                    <a:pt x="432" y="63"/>
                  </a:cubicBezTo>
                  <a:cubicBezTo>
                    <a:pt x="409" y="39"/>
                    <a:pt x="384" y="14"/>
                    <a:pt x="344" y="7"/>
                  </a:cubicBezTo>
                  <a:cubicBezTo>
                    <a:pt x="304" y="0"/>
                    <a:pt x="217" y="15"/>
                    <a:pt x="192" y="23"/>
                  </a:cubicBezTo>
                  <a:cubicBezTo>
                    <a:pt x="167" y="31"/>
                    <a:pt x="199" y="42"/>
                    <a:pt x="192" y="55"/>
                  </a:cubicBezTo>
                  <a:cubicBezTo>
                    <a:pt x="185" y="68"/>
                    <a:pt x="168" y="88"/>
                    <a:pt x="152" y="103"/>
                  </a:cubicBezTo>
                  <a:cubicBezTo>
                    <a:pt x="136" y="118"/>
                    <a:pt x="116" y="131"/>
                    <a:pt x="96" y="143"/>
                  </a:cubicBezTo>
                  <a:cubicBezTo>
                    <a:pt x="76" y="155"/>
                    <a:pt x="48" y="159"/>
                    <a:pt x="32" y="175"/>
                  </a:cubicBezTo>
                  <a:cubicBezTo>
                    <a:pt x="16" y="191"/>
                    <a:pt x="0" y="220"/>
                    <a:pt x="0" y="239"/>
                  </a:cubicBezTo>
                  <a:cubicBezTo>
                    <a:pt x="0" y="258"/>
                    <a:pt x="13" y="279"/>
                    <a:pt x="32" y="287"/>
                  </a:cubicBezTo>
                  <a:cubicBezTo>
                    <a:pt x="51" y="295"/>
                    <a:pt x="92" y="294"/>
                    <a:pt x="112" y="287"/>
                  </a:cubicBezTo>
                  <a:cubicBezTo>
                    <a:pt x="132" y="280"/>
                    <a:pt x="137" y="262"/>
                    <a:pt x="152" y="247"/>
                  </a:cubicBezTo>
                  <a:cubicBezTo>
                    <a:pt x="167" y="232"/>
                    <a:pt x="192" y="207"/>
                    <a:pt x="200" y="199"/>
                  </a:cubicBezTo>
                </a:path>
              </a:pathLst>
            </a:custGeom>
            <a:gradFill rotWithShape="1">
              <a:gsLst>
                <a:gs pos="0">
                  <a:srgbClr val="FFA953"/>
                </a:gs>
                <a:gs pos="100000">
                  <a:srgbClr val="FFCF9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4" name="Freeform 106"/>
            <p:cNvSpPr>
              <a:spLocks/>
            </p:cNvSpPr>
            <p:nvPr/>
          </p:nvSpPr>
          <p:spPr bwMode="auto">
            <a:xfrm>
              <a:off x="3152" y="1800"/>
              <a:ext cx="137" cy="57"/>
            </a:xfrm>
            <a:custGeom>
              <a:avLst/>
              <a:gdLst>
                <a:gd name="T0" fmla="*/ 16 w 137"/>
                <a:gd name="T1" fmla="*/ 24 h 57"/>
                <a:gd name="T2" fmla="*/ 8 w 137"/>
                <a:gd name="T3" fmla="*/ 0 h 57"/>
                <a:gd name="T4" fmla="*/ 64 w 137"/>
                <a:gd name="T5" fmla="*/ 24 h 57"/>
                <a:gd name="T6" fmla="*/ 112 w 137"/>
                <a:gd name="T7" fmla="*/ 8 h 57"/>
                <a:gd name="T8" fmla="*/ 128 w 137"/>
                <a:gd name="T9" fmla="*/ 16 h 57"/>
                <a:gd name="T10" fmla="*/ 56 w 137"/>
                <a:gd name="T11" fmla="*/ 56 h 57"/>
                <a:gd name="T12" fmla="*/ 16 w 137"/>
                <a:gd name="T13" fmla="*/ 24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57"/>
                <a:gd name="T23" fmla="*/ 137 w 137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57">
                  <a:moveTo>
                    <a:pt x="16" y="24"/>
                  </a:moveTo>
                  <a:cubicBezTo>
                    <a:pt x="7" y="12"/>
                    <a:pt x="0" y="0"/>
                    <a:pt x="8" y="0"/>
                  </a:cubicBezTo>
                  <a:cubicBezTo>
                    <a:pt x="16" y="0"/>
                    <a:pt x="47" y="23"/>
                    <a:pt x="64" y="24"/>
                  </a:cubicBezTo>
                  <a:cubicBezTo>
                    <a:pt x="81" y="25"/>
                    <a:pt x="101" y="9"/>
                    <a:pt x="112" y="8"/>
                  </a:cubicBezTo>
                  <a:cubicBezTo>
                    <a:pt x="123" y="7"/>
                    <a:pt x="137" y="8"/>
                    <a:pt x="128" y="16"/>
                  </a:cubicBezTo>
                  <a:cubicBezTo>
                    <a:pt x="119" y="24"/>
                    <a:pt x="75" y="55"/>
                    <a:pt x="56" y="56"/>
                  </a:cubicBezTo>
                  <a:cubicBezTo>
                    <a:pt x="37" y="57"/>
                    <a:pt x="24" y="31"/>
                    <a:pt x="16" y="24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5" name="Freeform 107"/>
            <p:cNvSpPr>
              <a:spLocks/>
            </p:cNvSpPr>
            <p:nvPr/>
          </p:nvSpPr>
          <p:spPr bwMode="auto">
            <a:xfrm>
              <a:off x="3088" y="1517"/>
              <a:ext cx="432" cy="267"/>
            </a:xfrm>
            <a:custGeom>
              <a:avLst/>
              <a:gdLst>
                <a:gd name="T0" fmla="*/ 336 w 432"/>
                <a:gd name="T1" fmla="*/ 243 h 267"/>
                <a:gd name="T2" fmla="*/ 376 w 432"/>
                <a:gd name="T3" fmla="*/ 219 h 267"/>
                <a:gd name="T4" fmla="*/ 408 w 432"/>
                <a:gd name="T5" fmla="*/ 155 h 267"/>
                <a:gd name="T6" fmla="*/ 384 w 432"/>
                <a:gd name="T7" fmla="*/ 123 h 267"/>
                <a:gd name="T8" fmla="*/ 304 w 432"/>
                <a:gd name="T9" fmla="*/ 83 h 267"/>
                <a:gd name="T10" fmla="*/ 256 w 432"/>
                <a:gd name="T11" fmla="*/ 131 h 267"/>
                <a:gd name="T12" fmla="*/ 200 w 432"/>
                <a:gd name="T13" fmla="*/ 139 h 267"/>
                <a:gd name="T14" fmla="*/ 128 w 432"/>
                <a:gd name="T15" fmla="*/ 75 h 267"/>
                <a:gd name="T16" fmla="*/ 16 w 432"/>
                <a:gd name="T17" fmla="*/ 99 h 267"/>
                <a:gd name="T18" fmla="*/ 32 w 432"/>
                <a:gd name="T19" fmla="*/ 11 h 267"/>
                <a:gd name="T20" fmla="*/ 128 w 432"/>
                <a:gd name="T21" fmla="*/ 35 h 267"/>
                <a:gd name="T22" fmla="*/ 272 w 432"/>
                <a:gd name="T23" fmla="*/ 19 h 267"/>
                <a:gd name="T24" fmla="*/ 320 w 432"/>
                <a:gd name="T25" fmla="*/ 59 h 267"/>
                <a:gd name="T26" fmla="*/ 416 w 432"/>
                <a:gd name="T27" fmla="*/ 115 h 267"/>
                <a:gd name="T28" fmla="*/ 416 w 432"/>
                <a:gd name="T29" fmla="*/ 211 h 267"/>
                <a:gd name="T30" fmla="*/ 368 w 432"/>
                <a:gd name="T31" fmla="*/ 259 h 267"/>
                <a:gd name="T32" fmla="*/ 320 w 432"/>
                <a:gd name="T33" fmla="*/ 259 h 2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2"/>
                <a:gd name="T52" fmla="*/ 0 h 267"/>
                <a:gd name="T53" fmla="*/ 432 w 432"/>
                <a:gd name="T54" fmla="*/ 267 h 2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2" h="267">
                  <a:moveTo>
                    <a:pt x="336" y="243"/>
                  </a:moveTo>
                  <a:cubicBezTo>
                    <a:pt x="343" y="239"/>
                    <a:pt x="364" y="234"/>
                    <a:pt x="376" y="219"/>
                  </a:cubicBezTo>
                  <a:cubicBezTo>
                    <a:pt x="388" y="204"/>
                    <a:pt x="407" y="171"/>
                    <a:pt x="408" y="155"/>
                  </a:cubicBezTo>
                  <a:cubicBezTo>
                    <a:pt x="409" y="139"/>
                    <a:pt x="401" y="135"/>
                    <a:pt x="384" y="123"/>
                  </a:cubicBezTo>
                  <a:cubicBezTo>
                    <a:pt x="367" y="111"/>
                    <a:pt x="325" y="82"/>
                    <a:pt x="304" y="83"/>
                  </a:cubicBezTo>
                  <a:cubicBezTo>
                    <a:pt x="283" y="84"/>
                    <a:pt x="273" y="122"/>
                    <a:pt x="256" y="131"/>
                  </a:cubicBezTo>
                  <a:cubicBezTo>
                    <a:pt x="239" y="140"/>
                    <a:pt x="221" y="148"/>
                    <a:pt x="200" y="139"/>
                  </a:cubicBezTo>
                  <a:cubicBezTo>
                    <a:pt x="179" y="130"/>
                    <a:pt x="159" y="82"/>
                    <a:pt x="128" y="75"/>
                  </a:cubicBezTo>
                  <a:cubicBezTo>
                    <a:pt x="97" y="68"/>
                    <a:pt x="32" y="110"/>
                    <a:pt x="16" y="99"/>
                  </a:cubicBezTo>
                  <a:cubicBezTo>
                    <a:pt x="0" y="88"/>
                    <a:pt x="13" y="22"/>
                    <a:pt x="32" y="11"/>
                  </a:cubicBezTo>
                  <a:cubicBezTo>
                    <a:pt x="51" y="0"/>
                    <a:pt x="88" y="34"/>
                    <a:pt x="128" y="35"/>
                  </a:cubicBezTo>
                  <a:cubicBezTo>
                    <a:pt x="168" y="36"/>
                    <a:pt x="240" y="15"/>
                    <a:pt x="272" y="19"/>
                  </a:cubicBezTo>
                  <a:cubicBezTo>
                    <a:pt x="304" y="23"/>
                    <a:pt x="296" y="43"/>
                    <a:pt x="320" y="59"/>
                  </a:cubicBezTo>
                  <a:cubicBezTo>
                    <a:pt x="344" y="75"/>
                    <a:pt x="400" y="90"/>
                    <a:pt x="416" y="115"/>
                  </a:cubicBezTo>
                  <a:cubicBezTo>
                    <a:pt x="432" y="140"/>
                    <a:pt x="424" y="187"/>
                    <a:pt x="416" y="211"/>
                  </a:cubicBezTo>
                  <a:cubicBezTo>
                    <a:pt x="408" y="235"/>
                    <a:pt x="384" y="251"/>
                    <a:pt x="368" y="259"/>
                  </a:cubicBezTo>
                  <a:cubicBezTo>
                    <a:pt x="352" y="267"/>
                    <a:pt x="336" y="263"/>
                    <a:pt x="320" y="259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CC"/>
                </a:gs>
              </a:gsLst>
              <a:path path="rect">
                <a:fillToRect l="50000" t="50000" r="50000" b="50000"/>
              </a:path>
            </a:gra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6" name="Freeform 108"/>
            <p:cNvSpPr>
              <a:spLocks/>
            </p:cNvSpPr>
            <p:nvPr/>
          </p:nvSpPr>
          <p:spPr bwMode="auto">
            <a:xfrm>
              <a:off x="2547" y="1984"/>
              <a:ext cx="713" cy="413"/>
            </a:xfrm>
            <a:custGeom>
              <a:avLst/>
              <a:gdLst>
                <a:gd name="T0" fmla="*/ 693 w 713"/>
                <a:gd name="T1" fmla="*/ 0 h 413"/>
                <a:gd name="T2" fmla="*/ 605 w 713"/>
                <a:gd name="T3" fmla="*/ 136 h 413"/>
                <a:gd name="T4" fmla="*/ 525 w 713"/>
                <a:gd name="T5" fmla="*/ 224 h 413"/>
                <a:gd name="T6" fmla="*/ 429 w 713"/>
                <a:gd name="T7" fmla="*/ 288 h 413"/>
                <a:gd name="T8" fmla="*/ 389 w 713"/>
                <a:gd name="T9" fmla="*/ 304 h 413"/>
                <a:gd name="T10" fmla="*/ 189 w 713"/>
                <a:gd name="T11" fmla="*/ 272 h 413"/>
                <a:gd name="T12" fmla="*/ 113 w 713"/>
                <a:gd name="T13" fmla="*/ 216 h 413"/>
                <a:gd name="T14" fmla="*/ 57 w 713"/>
                <a:gd name="T15" fmla="*/ 248 h 413"/>
                <a:gd name="T16" fmla="*/ 21 w 713"/>
                <a:gd name="T17" fmla="*/ 296 h 413"/>
                <a:gd name="T18" fmla="*/ 5 w 713"/>
                <a:gd name="T19" fmla="*/ 344 h 413"/>
                <a:gd name="T20" fmla="*/ 13 w 713"/>
                <a:gd name="T21" fmla="*/ 368 h 413"/>
                <a:gd name="T22" fmla="*/ 85 w 713"/>
                <a:gd name="T23" fmla="*/ 376 h 413"/>
                <a:gd name="T24" fmla="*/ 101 w 713"/>
                <a:gd name="T25" fmla="*/ 400 h 413"/>
                <a:gd name="T26" fmla="*/ 133 w 713"/>
                <a:gd name="T27" fmla="*/ 352 h 413"/>
                <a:gd name="T28" fmla="*/ 189 w 713"/>
                <a:gd name="T29" fmla="*/ 368 h 413"/>
                <a:gd name="T30" fmla="*/ 237 w 713"/>
                <a:gd name="T31" fmla="*/ 368 h 413"/>
                <a:gd name="T32" fmla="*/ 381 w 713"/>
                <a:gd name="T33" fmla="*/ 392 h 413"/>
                <a:gd name="T34" fmla="*/ 429 w 713"/>
                <a:gd name="T35" fmla="*/ 408 h 413"/>
                <a:gd name="T36" fmla="*/ 469 w 713"/>
                <a:gd name="T37" fmla="*/ 408 h 413"/>
                <a:gd name="T38" fmla="*/ 557 w 713"/>
                <a:gd name="T39" fmla="*/ 376 h 413"/>
                <a:gd name="T40" fmla="*/ 649 w 713"/>
                <a:gd name="T41" fmla="*/ 312 h 413"/>
                <a:gd name="T42" fmla="*/ 705 w 713"/>
                <a:gd name="T43" fmla="*/ 256 h 413"/>
                <a:gd name="T44" fmla="*/ 697 w 713"/>
                <a:gd name="T45" fmla="*/ 160 h 4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3"/>
                <a:gd name="T70" fmla="*/ 0 h 413"/>
                <a:gd name="T71" fmla="*/ 713 w 713"/>
                <a:gd name="T72" fmla="*/ 413 h 4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3" h="413">
                  <a:moveTo>
                    <a:pt x="693" y="0"/>
                  </a:moveTo>
                  <a:cubicBezTo>
                    <a:pt x="678" y="23"/>
                    <a:pt x="633" y="99"/>
                    <a:pt x="605" y="136"/>
                  </a:cubicBezTo>
                  <a:cubicBezTo>
                    <a:pt x="577" y="173"/>
                    <a:pt x="554" y="199"/>
                    <a:pt x="525" y="224"/>
                  </a:cubicBezTo>
                  <a:cubicBezTo>
                    <a:pt x="496" y="249"/>
                    <a:pt x="452" y="275"/>
                    <a:pt x="429" y="288"/>
                  </a:cubicBezTo>
                  <a:cubicBezTo>
                    <a:pt x="406" y="301"/>
                    <a:pt x="429" y="307"/>
                    <a:pt x="389" y="304"/>
                  </a:cubicBezTo>
                  <a:cubicBezTo>
                    <a:pt x="349" y="301"/>
                    <a:pt x="235" y="287"/>
                    <a:pt x="189" y="272"/>
                  </a:cubicBezTo>
                  <a:cubicBezTo>
                    <a:pt x="143" y="257"/>
                    <a:pt x="135" y="220"/>
                    <a:pt x="113" y="216"/>
                  </a:cubicBezTo>
                  <a:cubicBezTo>
                    <a:pt x="91" y="212"/>
                    <a:pt x="72" y="235"/>
                    <a:pt x="57" y="248"/>
                  </a:cubicBezTo>
                  <a:cubicBezTo>
                    <a:pt x="42" y="261"/>
                    <a:pt x="30" y="280"/>
                    <a:pt x="21" y="296"/>
                  </a:cubicBezTo>
                  <a:cubicBezTo>
                    <a:pt x="12" y="312"/>
                    <a:pt x="6" y="332"/>
                    <a:pt x="5" y="344"/>
                  </a:cubicBezTo>
                  <a:cubicBezTo>
                    <a:pt x="4" y="356"/>
                    <a:pt x="0" y="363"/>
                    <a:pt x="13" y="368"/>
                  </a:cubicBezTo>
                  <a:cubicBezTo>
                    <a:pt x="26" y="373"/>
                    <a:pt x="70" y="371"/>
                    <a:pt x="85" y="376"/>
                  </a:cubicBezTo>
                  <a:cubicBezTo>
                    <a:pt x="100" y="381"/>
                    <a:pt x="93" y="404"/>
                    <a:pt x="101" y="400"/>
                  </a:cubicBezTo>
                  <a:cubicBezTo>
                    <a:pt x="109" y="396"/>
                    <a:pt x="118" y="357"/>
                    <a:pt x="133" y="352"/>
                  </a:cubicBezTo>
                  <a:cubicBezTo>
                    <a:pt x="148" y="347"/>
                    <a:pt x="172" y="365"/>
                    <a:pt x="189" y="368"/>
                  </a:cubicBezTo>
                  <a:cubicBezTo>
                    <a:pt x="206" y="371"/>
                    <a:pt x="205" y="364"/>
                    <a:pt x="237" y="368"/>
                  </a:cubicBezTo>
                  <a:cubicBezTo>
                    <a:pt x="269" y="372"/>
                    <a:pt x="349" y="385"/>
                    <a:pt x="381" y="392"/>
                  </a:cubicBezTo>
                  <a:cubicBezTo>
                    <a:pt x="413" y="399"/>
                    <a:pt x="414" y="405"/>
                    <a:pt x="429" y="408"/>
                  </a:cubicBezTo>
                  <a:cubicBezTo>
                    <a:pt x="444" y="411"/>
                    <a:pt x="448" y="413"/>
                    <a:pt x="469" y="408"/>
                  </a:cubicBezTo>
                  <a:cubicBezTo>
                    <a:pt x="490" y="403"/>
                    <a:pt x="527" y="392"/>
                    <a:pt x="557" y="376"/>
                  </a:cubicBezTo>
                  <a:cubicBezTo>
                    <a:pt x="587" y="360"/>
                    <a:pt x="624" y="332"/>
                    <a:pt x="649" y="312"/>
                  </a:cubicBezTo>
                  <a:cubicBezTo>
                    <a:pt x="674" y="292"/>
                    <a:pt x="697" y="281"/>
                    <a:pt x="705" y="256"/>
                  </a:cubicBezTo>
                  <a:cubicBezTo>
                    <a:pt x="713" y="231"/>
                    <a:pt x="699" y="180"/>
                    <a:pt x="697" y="160"/>
                  </a:cubicBezTo>
                </a:path>
              </a:pathLst>
            </a:custGeom>
            <a:gradFill rotWithShape="1">
              <a:gsLst>
                <a:gs pos="0">
                  <a:srgbClr val="CDC800"/>
                </a:gs>
                <a:gs pos="100000">
                  <a:srgbClr val="FFA95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7" name="Freeform 109"/>
            <p:cNvSpPr>
              <a:spLocks/>
            </p:cNvSpPr>
            <p:nvPr/>
          </p:nvSpPr>
          <p:spPr bwMode="auto">
            <a:xfrm>
              <a:off x="2632" y="2135"/>
              <a:ext cx="564" cy="469"/>
            </a:xfrm>
            <a:custGeom>
              <a:avLst/>
              <a:gdLst>
                <a:gd name="T0" fmla="*/ 64 w 564"/>
                <a:gd name="T1" fmla="*/ 417 h 469"/>
                <a:gd name="T2" fmla="*/ 56 w 564"/>
                <a:gd name="T3" fmla="*/ 433 h 469"/>
                <a:gd name="T4" fmla="*/ 104 w 564"/>
                <a:gd name="T5" fmla="*/ 433 h 469"/>
                <a:gd name="T6" fmla="*/ 232 w 564"/>
                <a:gd name="T7" fmla="*/ 217 h 469"/>
                <a:gd name="T8" fmla="*/ 296 w 564"/>
                <a:gd name="T9" fmla="*/ 121 h 469"/>
                <a:gd name="T10" fmla="*/ 392 w 564"/>
                <a:gd name="T11" fmla="*/ 121 h 469"/>
                <a:gd name="T12" fmla="*/ 512 w 564"/>
                <a:gd name="T13" fmla="*/ 289 h 469"/>
                <a:gd name="T14" fmla="*/ 552 w 564"/>
                <a:gd name="T15" fmla="*/ 225 h 469"/>
                <a:gd name="T16" fmla="*/ 440 w 564"/>
                <a:gd name="T17" fmla="*/ 73 h 469"/>
                <a:gd name="T18" fmla="*/ 344 w 564"/>
                <a:gd name="T19" fmla="*/ 25 h 469"/>
                <a:gd name="T20" fmla="*/ 248 w 564"/>
                <a:gd name="T21" fmla="*/ 73 h 469"/>
                <a:gd name="T22" fmla="*/ 200 w 564"/>
                <a:gd name="T23" fmla="*/ 121 h 469"/>
                <a:gd name="T24" fmla="*/ 168 w 564"/>
                <a:gd name="T25" fmla="*/ 209 h 469"/>
                <a:gd name="T26" fmla="*/ 152 w 564"/>
                <a:gd name="T27" fmla="*/ 265 h 469"/>
                <a:gd name="T28" fmla="*/ 56 w 564"/>
                <a:gd name="T29" fmla="*/ 409 h 469"/>
                <a:gd name="T30" fmla="*/ 8 w 564"/>
                <a:gd name="T31" fmla="*/ 361 h 469"/>
                <a:gd name="T32" fmla="*/ 104 w 564"/>
                <a:gd name="T33" fmla="*/ 233 h 469"/>
                <a:gd name="T34" fmla="*/ 152 w 564"/>
                <a:gd name="T35" fmla="*/ 73 h 469"/>
                <a:gd name="T36" fmla="*/ 112 w 564"/>
                <a:gd name="T37" fmla="*/ 73 h 469"/>
                <a:gd name="T38" fmla="*/ 88 w 564"/>
                <a:gd name="T39" fmla="*/ 113 h 469"/>
                <a:gd name="T40" fmla="*/ 8 w 564"/>
                <a:gd name="T41" fmla="*/ 81 h 469"/>
                <a:gd name="T42" fmla="*/ 64 w 564"/>
                <a:gd name="T43" fmla="*/ 33 h 469"/>
                <a:gd name="T44" fmla="*/ 128 w 564"/>
                <a:gd name="T45" fmla="*/ 1 h 469"/>
                <a:gd name="T46" fmla="*/ 200 w 564"/>
                <a:gd name="T47" fmla="*/ 25 h 469"/>
                <a:gd name="T48" fmla="*/ 248 w 564"/>
                <a:gd name="T49" fmla="*/ 73 h 4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4"/>
                <a:gd name="T76" fmla="*/ 0 h 469"/>
                <a:gd name="T77" fmla="*/ 564 w 564"/>
                <a:gd name="T78" fmla="*/ 469 h 4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4" h="469">
                  <a:moveTo>
                    <a:pt x="64" y="417"/>
                  </a:moveTo>
                  <a:cubicBezTo>
                    <a:pt x="63" y="421"/>
                    <a:pt x="49" y="430"/>
                    <a:pt x="56" y="433"/>
                  </a:cubicBezTo>
                  <a:cubicBezTo>
                    <a:pt x="63" y="436"/>
                    <a:pt x="75" y="469"/>
                    <a:pt x="104" y="433"/>
                  </a:cubicBezTo>
                  <a:cubicBezTo>
                    <a:pt x="133" y="397"/>
                    <a:pt x="200" y="269"/>
                    <a:pt x="232" y="217"/>
                  </a:cubicBezTo>
                  <a:cubicBezTo>
                    <a:pt x="264" y="165"/>
                    <a:pt x="270" y="137"/>
                    <a:pt x="296" y="121"/>
                  </a:cubicBezTo>
                  <a:cubicBezTo>
                    <a:pt x="322" y="105"/>
                    <a:pt x="356" y="93"/>
                    <a:pt x="392" y="121"/>
                  </a:cubicBezTo>
                  <a:cubicBezTo>
                    <a:pt x="428" y="149"/>
                    <a:pt x="485" y="272"/>
                    <a:pt x="512" y="289"/>
                  </a:cubicBezTo>
                  <a:cubicBezTo>
                    <a:pt x="539" y="306"/>
                    <a:pt x="564" y="261"/>
                    <a:pt x="552" y="225"/>
                  </a:cubicBezTo>
                  <a:cubicBezTo>
                    <a:pt x="540" y="189"/>
                    <a:pt x="475" y="106"/>
                    <a:pt x="440" y="73"/>
                  </a:cubicBezTo>
                  <a:cubicBezTo>
                    <a:pt x="405" y="40"/>
                    <a:pt x="376" y="25"/>
                    <a:pt x="344" y="25"/>
                  </a:cubicBezTo>
                  <a:cubicBezTo>
                    <a:pt x="312" y="25"/>
                    <a:pt x="272" y="57"/>
                    <a:pt x="248" y="73"/>
                  </a:cubicBezTo>
                  <a:cubicBezTo>
                    <a:pt x="224" y="89"/>
                    <a:pt x="213" y="98"/>
                    <a:pt x="200" y="121"/>
                  </a:cubicBezTo>
                  <a:cubicBezTo>
                    <a:pt x="187" y="144"/>
                    <a:pt x="176" y="185"/>
                    <a:pt x="168" y="209"/>
                  </a:cubicBezTo>
                  <a:cubicBezTo>
                    <a:pt x="160" y="233"/>
                    <a:pt x="171" y="232"/>
                    <a:pt x="152" y="265"/>
                  </a:cubicBezTo>
                  <a:cubicBezTo>
                    <a:pt x="133" y="298"/>
                    <a:pt x="80" y="393"/>
                    <a:pt x="56" y="409"/>
                  </a:cubicBezTo>
                  <a:cubicBezTo>
                    <a:pt x="32" y="425"/>
                    <a:pt x="0" y="390"/>
                    <a:pt x="8" y="361"/>
                  </a:cubicBezTo>
                  <a:cubicBezTo>
                    <a:pt x="16" y="332"/>
                    <a:pt x="80" y="281"/>
                    <a:pt x="104" y="233"/>
                  </a:cubicBezTo>
                  <a:cubicBezTo>
                    <a:pt x="128" y="185"/>
                    <a:pt x="151" y="100"/>
                    <a:pt x="152" y="73"/>
                  </a:cubicBezTo>
                  <a:cubicBezTo>
                    <a:pt x="153" y="46"/>
                    <a:pt x="123" y="66"/>
                    <a:pt x="112" y="73"/>
                  </a:cubicBezTo>
                  <a:cubicBezTo>
                    <a:pt x="101" y="80"/>
                    <a:pt x="105" y="112"/>
                    <a:pt x="88" y="113"/>
                  </a:cubicBezTo>
                  <a:cubicBezTo>
                    <a:pt x="71" y="114"/>
                    <a:pt x="12" y="94"/>
                    <a:pt x="8" y="81"/>
                  </a:cubicBezTo>
                  <a:cubicBezTo>
                    <a:pt x="4" y="68"/>
                    <a:pt x="44" y="46"/>
                    <a:pt x="64" y="33"/>
                  </a:cubicBezTo>
                  <a:cubicBezTo>
                    <a:pt x="84" y="20"/>
                    <a:pt x="105" y="2"/>
                    <a:pt x="128" y="1"/>
                  </a:cubicBezTo>
                  <a:cubicBezTo>
                    <a:pt x="151" y="0"/>
                    <a:pt x="180" y="13"/>
                    <a:pt x="200" y="25"/>
                  </a:cubicBezTo>
                  <a:cubicBezTo>
                    <a:pt x="220" y="37"/>
                    <a:pt x="236" y="53"/>
                    <a:pt x="248" y="73"/>
                  </a:cubicBezTo>
                </a:path>
              </a:pathLst>
            </a:cu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8" name="Freeform 110"/>
            <p:cNvSpPr>
              <a:spLocks/>
            </p:cNvSpPr>
            <p:nvPr/>
          </p:nvSpPr>
          <p:spPr bwMode="auto">
            <a:xfrm>
              <a:off x="2480" y="2424"/>
              <a:ext cx="352" cy="239"/>
            </a:xfrm>
            <a:custGeom>
              <a:avLst/>
              <a:gdLst>
                <a:gd name="T0" fmla="*/ 304 w 352"/>
                <a:gd name="T1" fmla="*/ 168 h 239"/>
                <a:gd name="T2" fmla="*/ 64 w 352"/>
                <a:gd name="T3" fmla="*/ 24 h 239"/>
                <a:gd name="T4" fmla="*/ 16 w 352"/>
                <a:gd name="T5" fmla="*/ 24 h 239"/>
                <a:gd name="T6" fmla="*/ 8 w 352"/>
                <a:gd name="T7" fmla="*/ 64 h 239"/>
                <a:gd name="T8" fmla="*/ 64 w 352"/>
                <a:gd name="T9" fmla="*/ 96 h 239"/>
                <a:gd name="T10" fmla="*/ 128 w 352"/>
                <a:gd name="T11" fmla="*/ 96 h 239"/>
                <a:gd name="T12" fmla="*/ 160 w 352"/>
                <a:gd name="T13" fmla="*/ 152 h 239"/>
                <a:gd name="T14" fmla="*/ 304 w 352"/>
                <a:gd name="T15" fmla="*/ 232 h 239"/>
                <a:gd name="T16" fmla="*/ 352 w 352"/>
                <a:gd name="T17" fmla="*/ 192 h 239"/>
                <a:gd name="T18" fmla="*/ 304 w 352"/>
                <a:gd name="T19" fmla="*/ 168 h 2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2"/>
                <a:gd name="T31" fmla="*/ 0 h 239"/>
                <a:gd name="T32" fmla="*/ 352 w 352"/>
                <a:gd name="T33" fmla="*/ 239 h 2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2" h="239">
                  <a:moveTo>
                    <a:pt x="304" y="168"/>
                  </a:moveTo>
                  <a:cubicBezTo>
                    <a:pt x="264" y="136"/>
                    <a:pt x="112" y="48"/>
                    <a:pt x="64" y="24"/>
                  </a:cubicBezTo>
                  <a:cubicBezTo>
                    <a:pt x="16" y="0"/>
                    <a:pt x="25" y="17"/>
                    <a:pt x="16" y="24"/>
                  </a:cubicBezTo>
                  <a:cubicBezTo>
                    <a:pt x="7" y="31"/>
                    <a:pt x="0" y="52"/>
                    <a:pt x="8" y="64"/>
                  </a:cubicBezTo>
                  <a:cubicBezTo>
                    <a:pt x="16" y="76"/>
                    <a:pt x="44" y="91"/>
                    <a:pt x="64" y="96"/>
                  </a:cubicBezTo>
                  <a:cubicBezTo>
                    <a:pt x="84" y="101"/>
                    <a:pt x="112" y="87"/>
                    <a:pt x="128" y="96"/>
                  </a:cubicBezTo>
                  <a:cubicBezTo>
                    <a:pt x="144" y="105"/>
                    <a:pt x="131" y="129"/>
                    <a:pt x="160" y="152"/>
                  </a:cubicBezTo>
                  <a:cubicBezTo>
                    <a:pt x="189" y="175"/>
                    <a:pt x="272" y="225"/>
                    <a:pt x="304" y="232"/>
                  </a:cubicBezTo>
                  <a:cubicBezTo>
                    <a:pt x="336" y="239"/>
                    <a:pt x="352" y="203"/>
                    <a:pt x="352" y="192"/>
                  </a:cubicBezTo>
                  <a:cubicBezTo>
                    <a:pt x="352" y="181"/>
                    <a:pt x="314" y="173"/>
                    <a:pt x="304" y="168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9" name="Freeform 111"/>
            <p:cNvSpPr>
              <a:spLocks/>
            </p:cNvSpPr>
            <p:nvPr/>
          </p:nvSpPr>
          <p:spPr bwMode="auto">
            <a:xfrm>
              <a:off x="2481" y="2592"/>
              <a:ext cx="304" cy="388"/>
            </a:xfrm>
            <a:custGeom>
              <a:avLst/>
              <a:gdLst>
                <a:gd name="T0" fmla="*/ 207 w 304"/>
                <a:gd name="T1" fmla="*/ 48 h 388"/>
                <a:gd name="T2" fmla="*/ 23 w 304"/>
                <a:gd name="T3" fmla="*/ 336 h 388"/>
                <a:gd name="T4" fmla="*/ 71 w 304"/>
                <a:gd name="T5" fmla="*/ 360 h 388"/>
                <a:gd name="T6" fmla="*/ 151 w 304"/>
                <a:gd name="T7" fmla="*/ 224 h 388"/>
                <a:gd name="T8" fmla="*/ 191 w 304"/>
                <a:gd name="T9" fmla="*/ 224 h 388"/>
                <a:gd name="T10" fmla="*/ 239 w 304"/>
                <a:gd name="T11" fmla="*/ 216 h 388"/>
                <a:gd name="T12" fmla="*/ 223 w 304"/>
                <a:gd name="T13" fmla="*/ 168 h 388"/>
                <a:gd name="T14" fmla="*/ 215 w 304"/>
                <a:gd name="T15" fmla="*/ 128 h 388"/>
                <a:gd name="T16" fmla="*/ 303 w 304"/>
                <a:gd name="T17" fmla="*/ 48 h 388"/>
                <a:gd name="T18" fmla="*/ 207 w 304"/>
                <a:gd name="T19" fmla="*/ 48 h 3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4"/>
                <a:gd name="T31" fmla="*/ 0 h 388"/>
                <a:gd name="T32" fmla="*/ 304 w 304"/>
                <a:gd name="T33" fmla="*/ 388 h 3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4" h="388">
                  <a:moveTo>
                    <a:pt x="207" y="48"/>
                  </a:moveTo>
                  <a:cubicBezTo>
                    <a:pt x="160" y="96"/>
                    <a:pt x="46" y="284"/>
                    <a:pt x="23" y="336"/>
                  </a:cubicBezTo>
                  <a:cubicBezTo>
                    <a:pt x="0" y="388"/>
                    <a:pt x="50" y="379"/>
                    <a:pt x="71" y="360"/>
                  </a:cubicBezTo>
                  <a:cubicBezTo>
                    <a:pt x="92" y="341"/>
                    <a:pt x="131" y="247"/>
                    <a:pt x="151" y="224"/>
                  </a:cubicBezTo>
                  <a:cubicBezTo>
                    <a:pt x="171" y="201"/>
                    <a:pt x="176" y="225"/>
                    <a:pt x="191" y="224"/>
                  </a:cubicBezTo>
                  <a:cubicBezTo>
                    <a:pt x="206" y="223"/>
                    <a:pt x="234" y="225"/>
                    <a:pt x="239" y="216"/>
                  </a:cubicBezTo>
                  <a:cubicBezTo>
                    <a:pt x="244" y="207"/>
                    <a:pt x="227" y="183"/>
                    <a:pt x="223" y="168"/>
                  </a:cubicBezTo>
                  <a:cubicBezTo>
                    <a:pt x="219" y="153"/>
                    <a:pt x="202" y="148"/>
                    <a:pt x="215" y="128"/>
                  </a:cubicBezTo>
                  <a:cubicBezTo>
                    <a:pt x="228" y="108"/>
                    <a:pt x="304" y="61"/>
                    <a:pt x="303" y="48"/>
                  </a:cubicBezTo>
                  <a:cubicBezTo>
                    <a:pt x="302" y="35"/>
                    <a:pt x="247" y="0"/>
                    <a:pt x="207" y="48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0" name="Freeform 112"/>
            <p:cNvSpPr>
              <a:spLocks/>
            </p:cNvSpPr>
            <p:nvPr/>
          </p:nvSpPr>
          <p:spPr bwMode="auto">
            <a:xfrm>
              <a:off x="2160" y="2763"/>
              <a:ext cx="587" cy="545"/>
            </a:xfrm>
            <a:custGeom>
              <a:avLst/>
              <a:gdLst>
                <a:gd name="T0" fmla="*/ 64 w 587"/>
                <a:gd name="T1" fmla="*/ 37 h 545"/>
                <a:gd name="T2" fmla="*/ 288 w 587"/>
                <a:gd name="T3" fmla="*/ 13 h 545"/>
                <a:gd name="T4" fmla="*/ 480 w 587"/>
                <a:gd name="T5" fmla="*/ 117 h 545"/>
                <a:gd name="T6" fmla="*/ 568 w 587"/>
                <a:gd name="T7" fmla="*/ 325 h 545"/>
                <a:gd name="T8" fmla="*/ 576 w 587"/>
                <a:gd name="T9" fmla="*/ 501 h 545"/>
                <a:gd name="T10" fmla="*/ 504 w 587"/>
                <a:gd name="T11" fmla="*/ 533 h 545"/>
                <a:gd name="T12" fmla="*/ 504 w 587"/>
                <a:gd name="T13" fmla="*/ 429 h 545"/>
                <a:gd name="T14" fmla="*/ 456 w 587"/>
                <a:gd name="T15" fmla="*/ 261 h 545"/>
                <a:gd name="T16" fmla="*/ 384 w 587"/>
                <a:gd name="T17" fmla="*/ 165 h 545"/>
                <a:gd name="T18" fmla="*/ 328 w 587"/>
                <a:gd name="T19" fmla="*/ 133 h 545"/>
                <a:gd name="T20" fmla="*/ 216 w 587"/>
                <a:gd name="T21" fmla="*/ 117 h 545"/>
                <a:gd name="T22" fmla="*/ 64 w 587"/>
                <a:gd name="T23" fmla="*/ 141 h 545"/>
                <a:gd name="T24" fmla="*/ 0 w 587"/>
                <a:gd name="T25" fmla="*/ 69 h 545"/>
                <a:gd name="T26" fmla="*/ 64 w 587"/>
                <a:gd name="T27" fmla="*/ 45 h 5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7"/>
                <a:gd name="T43" fmla="*/ 0 h 545"/>
                <a:gd name="T44" fmla="*/ 587 w 587"/>
                <a:gd name="T45" fmla="*/ 545 h 5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7" h="545">
                  <a:moveTo>
                    <a:pt x="64" y="37"/>
                  </a:moveTo>
                  <a:cubicBezTo>
                    <a:pt x="101" y="34"/>
                    <a:pt x="219" y="0"/>
                    <a:pt x="288" y="13"/>
                  </a:cubicBezTo>
                  <a:cubicBezTo>
                    <a:pt x="357" y="26"/>
                    <a:pt x="433" y="65"/>
                    <a:pt x="480" y="117"/>
                  </a:cubicBezTo>
                  <a:cubicBezTo>
                    <a:pt x="527" y="169"/>
                    <a:pt x="552" y="261"/>
                    <a:pt x="568" y="325"/>
                  </a:cubicBezTo>
                  <a:cubicBezTo>
                    <a:pt x="584" y="389"/>
                    <a:pt x="587" y="466"/>
                    <a:pt x="576" y="501"/>
                  </a:cubicBezTo>
                  <a:cubicBezTo>
                    <a:pt x="565" y="536"/>
                    <a:pt x="516" y="545"/>
                    <a:pt x="504" y="533"/>
                  </a:cubicBezTo>
                  <a:cubicBezTo>
                    <a:pt x="492" y="521"/>
                    <a:pt x="512" y="474"/>
                    <a:pt x="504" y="429"/>
                  </a:cubicBezTo>
                  <a:cubicBezTo>
                    <a:pt x="496" y="384"/>
                    <a:pt x="476" y="305"/>
                    <a:pt x="456" y="261"/>
                  </a:cubicBezTo>
                  <a:cubicBezTo>
                    <a:pt x="436" y="217"/>
                    <a:pt x="405" y="186"/>
                    <a:pt x="384" y="165"/>
                  </a:cubicBezTo>
                  <a:cubicBezTo>
                    <a:pt x="363" y="144"/>
                    <a:pt x="356" y="141"/>
                    <a:pt x="328" y="133"/>
                  </a:cubicBezTo>
                  <a:cubicBezTo>
                    <a:pt x="300" y="125"/>
                    <a:pt x="260" y="116"/>
                    <a:pt x="216" y="117"/>
                  </a:cubicBezTo>
                  <a:cubicBezTo>
                    <a:pt x="172" y="118"/>
                    <a:pt x="100" y="149"/>
                    <a:pt x="64" y="141"/>
                  </a:cubicBezTo>
                  <a:cubicBezTo>
                    <a:pt x="28" y="133"/>
                    <a:pt x="0" y="85"/>
                    <a:pt x="0" y="69"/>
                  </a:cubicBezTo>
                  <a:cubicBezTo>
                    <a:pt x="0" y="53"/>
                    <a:pt x="51" y="50"/>
                    <a:pt x="64" y="45"/>
                  </a:cubicBezTo>
                </a:path>
              </a:pathLst>
            </a:cu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1" name="Freeform 113"/>
            <p:cNvSpPr>
              <a:spLocks/>
            </p:cNvSpPr>
            <p:nvPr/>
          </p:nvSpPr>
          <p:spPr bwMode="auto">
            <a:xfrm>
              <a:off x="2384" y="2485"/>
              <a:ext cx="333" cy="255"/>
            </a:xfrm>
            <a:custGeom>
              <a:avLst/>
              <a:gdLst>
                <a:gd name="T0" fmla="*/ 112 w 333"/>
                <a:gd name="T1" fmla="*/ 11 h 255"/>
                <a:gd name="T2" fmla="*/ 72 w 333"/>
                <a:gd name="T3" fmla="*/ 59 h 255"/>
                <a:gd name="T4" fmla="*/ 16 w 333"/>
                <a:gd name="T5" fmla="*/ 107 h 255"/>
                <a:gd name="T6" fmla="*/ 16 w 333"/>
                <a:gd name="T7" fmla="*/ 203 h 255"/>
                <a:gd name="T8" fmla="*/ 112 w 333"/>
                <a:gd name="T9" fmla="*/ 251 h 255"/>
                <a:gd name="T10" fmla="*/ 184 w 333"/>
                <a:gd name="T11" fmla="*/ 227 h 255"/>
                <a:gd name="T12" fmla="*/ 208 w 333"/>
                <a:gd name="T13" fmla="*/ 235 h 255"/>
                <a:gd name="T14" fmla="*/ 288 w 333"/>
                <a:gd name="T15" fmla="*/ 187 h 255"/>
                <a:gd name="T16" fmla="*/ 304 w 333"/>
                <a:gd name="T17" fmla="*/ 123 h 255"/>
                <a:gd name="T18" fmla="*/ 112 w 333"/>
                <a:gd name="T19" fmla="*/ 11 h 2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3"/>
                <a:gd name="T31" fmla="*/ 0 h 255"/>
                <a:gd name="T32" fmla="*/ 333 w 333"/>
                <a:gd name="T33" fmla="*/ 255 h 2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3" h="255">
                  <a:moveTo>
                    <a:pt x="112" y="11"/>
                  </a:moveTo>
                  <a:cubicBezTo>
                    <a:pt x="74" y="0"/>
                    <a:pt x="88" y="43"/>
                    <a:pt x="72" y="59"/>
                  </a:cubicBezTo>
                  <a:cubicBezTo>
                    <a:pt x="56" y="75"/>
                    <a:pt x="25" y="83"/>
                    <a:pt x="16" y="107"/>
                  </a:cubicBezTo>
                  <a:cubicBezTo>
                    <a:pt x="7" y="131"/>
                    <a:pt x="0" y="179"/>
                    <a:pt x="16" y="203"/>
                  </a:cubicBezTo>
                  <a:cubicBezTo>
                    <a:pt x="32" y="227"/>
                    <a:pt x="84" y="247"/>
                    <a:pt x="112" y="251"/>
                  </a:cubicBezTo>
                  <a:cubicBezTo>
                    <a:pt x="140" y="255"/>
                    <a:pt x="168" y="230"/>
                    <a:pt x="184" y="227"/>
                  </a:cubicBezTo>
                  <a:cubicBezTo>
                    <a:pt x="200" y="224"/>
                    <a:pt x="191" y="242"/>
                    <a:pt x="208" y="235"/>
                  </a:cubicBezTo>
                  <a:cubicBezTo>
                    <a:pt x="225" y="228"/>
                    <a:pt x="272" y="206"/>
                    <a:pt x="288" y="187"/>
                  </a:cubicBezTo>
                  <a:cubicBezTo>
                    <a:pt x="304" y="168"/>
                    <a:pt x="333" y="152"/>
                    <a:pt x="304" y="123"/>
                  </a:cubicBezTo>
                  <a:cubicBezTo>
                    <a:pt x="275" y="94"/>
                    <a:pt x="153" y="26"/>
                    <a:pt x="112" y="11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2" name="Oval 114"/>
            <p:cNvSpPr>
              <a:spLocks noChangeArrowheads="1"/>
            </p:cNvSpPr>
            <p:nvPr/>
          </p:nvSpPr>
          <p:spPr bwMode="auto">
            <a:xfrm rot="2129515">
              <a:off x="2463" y="2497"/>
              <a:ext cx="139" cy="265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6223" name="Freeform 115"/>
            <p:cNvSpPr>
              <a:spLocks/>
            </p:cNvSpPr>
            <p:nvPr/>
          </p:nvSpPr>
          <p:spPr bwMode="auto">
            <a:xfrm>
              <a:off x="3120" y="3024"/>
              <a:ext cx="706" cy="375"/>
            </a:xfrm>
            <a:custGeom>
              <a:avLst/>
              <a:gdLst>
                <a:gd name="T0" fmla="*/ 247 w 706"/>
                <a:gd name="T1" fmla="*/ 96 h 375"/>
                <a:gd name="T2" fmla="*/ 63 w 706"/>
                <a:gd name="T3" fmla="*/ 112 h 375"/>
                <a:gd name="T4" fmla="*/ 23 w 706"/>
                <a:gd name="T5" fmla="*/ 232 h 375"/>
                <a:gd name="T6" fmla="*/ 199 w 706"/>
                <a:gd name="T7" fmla="*/ 360 h 375"/>
                <a:gd name="T8" fmla="*/ 439 w 706"/>
                <a:gd name="T9" fmla="*/ 320 h 375"/>
                <a:gd name="T10" fmla="*/ 639 w 706"/>
                <a:gd name="T11" fmla="*/ 288 h 375"/>
                <a:gd name="T12" fmla="*/ 703 w 706"/>
                <a:gd name="T13" fmla="*/ 192 h 375"/>
                <a:gd name="T14" fmla="*/ 655 w 706"/>
                <a:gd name="T15" fmla="*/ 40 h 375"/>
                <a:gd name="T16" fmla="*/ 543 w 706"/>
                <a:gd name="T17" fmla="*/ 8 h 375"/>
                <a:gd name="T18" fmla="*/ 439 w 706"/>
                <a:gd name="T19" fmla="*/ 0 h 3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6"/>
                <a:gd name="T31" fmla="*/ 0 h 375"/>
                <a:gd name="T32" fmla="*/ 706 w 706"/>
                <a:gd name="T33" fmla="*/ 375 h 3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6" h="375">
                  <a:moveTo>
                    <a:pt x="247" y="96"/>
                  </a:moveTo>
                  <a:cubicBezTo>
                    <a:pt x="216" y="99"/>
                    <a:pt x="100" y="89"/>
                    <a:pt x="63" y="112"/>
                  </a:cubicBezTo>
                  <a:cubicBezTo>
                    <a:pt x="26" y="135"/>
                    <a:pt x="0" y="191"/>
                    <a:pt x="23" y="232"/>
                  </a:cubicBezTo>
                  <a:cubicBezTo>
                    <a:pt x="46" y="273"/>
                    <a:pt x="130" y="345"/>
                    <a:pt x="199" y="360"/>
                  </a:cubicBezTo>
                  <a:cubicBezTo>
                    <a:pt x="268" y="375"/>
                    <a:pt x="366" y="332"/>
                    <a:pt x="439" y="320"/>
                  </a:cubicBezTo>
                  <a:cubicBezTo>
                    <a:pt x="512" y="308"/>
                    <a:pt x="595" y="309"/>
                    <a:pt x="639" y="288"/>
                  </a:cubicBezTo>
                  <a:cubicBezTo>
                    <a:pt x="683" y="267"/>
                    <a:pt x="700" y="233"/>
                    <a:pt x="703" y="192"/>
                  </a:cubicBezTo>
                  <a:cubicBezTo>
                    <a:pt x="706" y="151"/>
                    <a:pt x="682" y="71"/>
                    <a:pt x="655" y="40"/>
                  </a:cubicBezTo>
                  <a:cubicBezTo>
                    <a:pt x="628" y="9"/>
                    <a:pt x="579" y="15"/>
                    <a:pt x="543" y="8"/>
                  </a:cubicBezTo>
                  <a:cubicBezTo>
                    <a:pt x="507" y="1"/>
                    <a:pt x="461" y="2"/>
                    <a:pt x="439" y="0"/>
                  </a:cubicBez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336699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4" name="Freeform 116"/>
            <p:cNvSpPr>
              <a:spLocks/>
            </p:cNvSpPr>
            <p:nvPr/>
          </p:nvSpPr>
          <p:spPr bwMode="auto">
            <a:xfrm>
              <a:off x="3240" y="3024"/>
              <a:ext cx="460" cy="349"/>
            </a:xfrm>
            <a:custGeom>
              <a:avLst/>
              <a:gdLst>
                <a:gd name="T0" fmla="*/ 264 w 460"/>
                <a:gd name="T1" fmla="*/ 0 h 349"/>
                <a:gd name="T2" fmla="*/ 360 w 460"/>
                <a:gd name="T3" fmla="*/ 144 h 349"/>
                <a:gd name="T4" fmla="*/ 456 w 460"/>
                <a:gd name="T5" fmla="*/ 240 h 349"/>
                <a:gd name="T6" fmla="*/ 336 w 460"/>
                <a:gd name="T7" fmla="*/ 312 h 349"/>
                <a:gd name="T8" fmla="*/ 312 w 460"/>
                <a:gd name="T9" fmla="*/ 256 h 349"/>
                <a:gd name="T10" fmla="*/ 264 w 460"/>
                <a:gd name="T11" fmla="*/ 336 h 349"/>
                <a:gd name="T12" fmla="*/ 120 w 460"/>
                <a:gd name="T13" fmla="*/ 336 h 349"/>
                <a:gd name="T14" fmla="*/ 24 w 460"/>
                <a:gd name="T15" fmla="*/ 336 h 349"/>
                <a:gd name="T16" fmla="*/ 24 w 460"/>
                <a:gd name="T17" fmla="*/ 288 h 349"/>
                <a:gd name="T18" fmla="*/ 168 w 460"/>
                <a:gd name="T19" fmla="*/ 240 h 349"/>
                <a:gd name="T20" fmla="*/ 216 w 460"/>
                <a:gd name="T21" fmla="*/ 192 h 349"/>
                <a:gd name="T22" fmla="*/ 176 w 460"/>
                <a:gd name="T23" fmla="*/ 96 h 349"/>
                <a:gd name="T24" fmla="*/ 264 w 460"/>
                <a:gd name="T25" fmla="*/ 48 h 3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0"/>
                <a:gd name="T40" fmla="*/ 0 h 349"/>
                <a:gd name="T41" fmla="*/ 460 w 460"/>
                <a:gd name="T42" fmla="*/ 349 h 3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0" h="349">
                  <a:moveTo>
                    <a:pt x="264" y="0"/>
                  </a:moveTo>
                  <a:cubicBezTo>
                    <a:pt x="296" y="52"/>
                    <a:pt x="328" y="104"/>
                    <a:pt x="360" y="144"/>
                  </a:cubicBezTo>
                  <a:cubicBezTo>
                    <a:pt x="392" y="184"/>
                    <a:pt x="460" y="212"/>
                    <a:pt x="456" y="240"/>
                  </a:cubicBezTo>
                  <a:cubicBezTo>
                    <a:pt x="452" y="268"/>
                    <a:pt x="360" y="309"/>
                    <a:pt x="336" y="312"/>
                  </a:cubicBezTo>
                  <a:cubicBezTo>
                    <a:pt x="312" y="315"/>
                    <a:pt x="324" y="252"/>
                    <a:pt x="312" y="256"/>
                  </a:cubicBezTo>
                  <a:cubicBezTo>
                    <a:pt x="300" y="260"/>
                    <a:pt x="296" y="323"/>
                    <a:pt x="264" y="336"/>
                  </a:cubicBezTo>
                  <a:cubicBezTo>
                    <a:pt x="232" y="349"/>
                    <a:pt x="160" y="336"/>
                    <a:pt x="120" y="336"/>
                  </a:cubicBezTo>
                  <a:cubicBezTo>
                    <a:pt x="80" y="336"/>
                    <a:pt x="40" y="344"/>
                    <a:pt x="24" y="336"/>
                  </a:cubicBezTo>
                  <a:cubicBezTo>
                    <a:pt x="8" y="328"/>
                    <a:pt x="0" y="304"/>
                    <a:pt x="24" y="288"/>
                  </a:cubicBezTo>
                  <a:cubicBezTo>
                    <a:pt x="48" y="272"/>
                    <a:pt x="136" y="256"/>
                    <a:pt x="168" y="240"/>
                  </a:cubicBezTo>
                  <a:cubicBezTo>
                    <a:pt x="200" y="224"/>
                    <a:pt x="215" y="216"/>
                    <a:pt x="216" y="192"/>
                  </a:cubicBezTo>
                  <a:cubicBezTo>
                    <a:pt x="217" y="168"/>
                    <a:pt x="168" y="120"/>
                    <a:pt x="176" y="96"/>
                  </a:cubicBezTo>
                  <a:cubicBezTo>
                    <a:pt x="184" y="72"/>
                    <a:pt x="246" y="58"/>
                    <a:pt x="264" y="48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5" name="Freeform 117"/>
            <p:cNvSpPr>
              <a:spLocks/>
            </p:cNvSpPr>
            <p:nvPr/>
          </p:nvSpPr>
          <p:spPr bwMode="auto">
            <a:xfrm>
              <a:off x="3648" y="2912"/>
              <a:ext cx="776" cy="212"/>
            </a:xfrm>
            <a:custGeom>
              <a:avLst/>
              <a:gdLst>
                <a:gd name="T0" fmla="*/ 0 w 776"/>
                <a:gd name="T1" fmla="*/ 112 h 212"/>
                <a:gd name="T2" fmla="*/ 288 w 776"/>
                <a:gd name="T3" fmla="*/ 16 h 212"/>
                <a:gd name="T4" fmla="*/ 672 w 776"/>
                <a:gd name="T5" fmla="*/ 16 h 212"/>
                <a:gd name="T6" fmla="*/ 768 w 776"/>
                <a:gd name="T7" fmla="*/ 16 h 212"/>
                <a:gd name="T8" fmla="*/ 720 w 776"/>
                <a:gd name="T9" fmla="*/ 64 h 212"/>
                <a:gd name="T10" fmla="*/ 736 w 776"/>
                <a:gd name="T11" fmla="*/ 96 h 212"/>
                <a:gd name="T12" fmla="*/ 544 w 776"/>
                <a:gd name="T13" fmla="*/ 120 h 212"/>
                <a:gd name="T14" fmla="*/ 400 w 776"/>
                <a:gd name="T15" fmla="*/ 104 h 212"/>
                <a:gd name="T16" fmla="*/ 224 w 776"/>
                <a:gd name="T17" fmla="*/ 104 h 212"/>
                <a:gd name="T18" fmla="*/ 144 w 776"/>
                <a:gd name="T19" fmla="*/ 208 h 212"/>
                <a:gd name="T20" fmla="*/ 104 w 776"/>
                <a:gd name="T21" fmla="*/ 128 h 212"/>
                <a:gd name="T22" fmla="*/ 0 w 776"/>
                <a:gd name="T23" fmla="*/ 112 h 2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6"/>
                <a:gd name="T37" fmla="*/ 0 h 212"/>
                <a:gd name="T38" fmla="*/ 776 w 776"/>
                <a:gd name="T39" fmla="*/ 212 h 2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6" h="212">
                  <a:moveTo>
                    <a:pt x="0" y="112"/>
                  </a:moveTo>
                  <a:cubicBezTo>
                    <a:pt x="43" y="89"/>
                    <a:pt x="176" y="32"/>
                    <a:pt x="288" y="16"/>
                  </a:cubicBezTo>
                  <a:cubicBezTo>
                    <a:pt x="400" y="0"/>
                    <a:pt x="592" y="16"/>
                    <a:pt x="672" y="16"/>
                  </a:cubicBezTo>
                  <a:cubicBezTo>
                    <a:pt x="752" y="16"/>
                    <a:pt x="760" y="8"/>
                    <a:pt x="768" y="16"/>
                  </a:cubicBezTo>
                  <a:cubicBezTo>
                    <a:pt x="776" y="24"/>
                    <a:pt x="725" y="51"/>
                    <a:pt x="720" y="64"/>
                  </a:cubicBezTo>
                  <a:cubicBezTo>
                    <a:pt x="715" y="77"/>
                    <a:pt x="765" y="87"/>
                    <a:pt x="736" y="96"/>
                  </a:cubicBezTo>
                  <a:cubicBezTo>
                    <a:pt x="707" y="105"/>
                    <a:pt x="600" y="119"/>
                    <a:pt x="544" y="120"/>
                  </a:cubicBezTo>
                  <a:cubicBezTo>
                    <a:pt x="488" y="121"/>
                    <a:pt x="453" y="107"/>
                    <a:pt x="400" y="104"/>
                  </a:cubicBezTo>
                  <a:cubicBezTo>
                    <a:pt x="347" y="101"/>
                    <a:pt x="267" y="87"/>
                    <a:pt x="224" y="104"/>
                  </a:cubicBezTo>
                  <a:cubicBezTo>
                    <a:pt x="181" y="121"/>
                    <a:pt x="164" y="204"/>
                    <a:pt x="144" y="208"/>
                  </a:cubicBezTo>
                  <a:cubicBezTo>
                    <a:pt x="124" y="212"/>
                    <a:pt x="128" y="144"/>
                    <a:pt x="104" y="128"/>
                  </a:cubicBezTo>
                  <a:cubicBezTo>
                    <a:pt x="80" y="112"/>
                    <a:pt x="22" y="115"/>
                    <a:pt x="0" y="112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6" name="Freeform 118" descr="Широкий диагональный 1"/>
            <p:cNvSpPr>
              <a:spLocks/>
            </p:cNvSpPr>
            <p:nvPr/>
          </p:nvSpPr>
          <p:spPr bwMode="auto">
            <a:xfrm>
              <a:off x="3210" y="1860"/>
              <a:ext cx="390" cy="764"/>
            </a:xfrm>
            <a:custGeom>
              <a:avLst/>
              <a:gdLst>
                <a:gd name="T0" fmla="*/ 238 w 390"/>
                <a:gd name="T1" fmla="*/ 220 h 764"/>
                <a:gd name="T2" fmla="*/ 222 w 390"/>
                <a:gd name="T3" fmla="*/ 20 h 764"/>
                <a:gd name="T4" fmla="*/ 122 w 390"/>
                <a:gd name="T5" fmla="*/ 100 h 764"/>
                <a:gd name="T6" fmla="*/ 86 w 390"/>
                <a:gd name="T7" fmla="*/ 124 h 764"/>
                <a:gd name="T8" fmla="*/ 6 w 390"/>
                <a:gd name="T9" fmla="*/ 156 h 764"/>
                <a:gd name="T10" fmla="*/ 50 w 390"/>
                <a:gd name="T11" fmla="*/ 388 h 764"/>
                <a:gd name="T12" fmla="*/ 178 w 390"/>
                <a:gd name="T13" fmla="*/ 708 h 764"/>
                <a:gd name="T14" fmla="*/ 186 w 390"/>
                <a:gd name="T15" fmla="*/ 724 h 764"/>
                <a:gd name="T16" fmla="*/ 218 w 390"/>
                <a:gd name="T17" fmla="*/ 740 h 764"/>
                <a:gd name="T18" fmla="*/ 94 w 390"/>
                <a:gd name="T19" fmla="*/ 684 h 764"/>
                <a:gd name="T20" fmla="*/ 206 w 390"/>
                <a:gd name="T21" fmla="*/ 740 h 764"/>
                <a:gd name="T22" fmla="*/ 342 w 390"/>
                <a:gd name="T23" fmla="*/ 732 h 764"/>
                <a:gd name="T24" fmla="*/ 390 w 390"/>
                <a:gd name="T25" fmla="*/ 684 h 764"/>
                <a:gd name="T26" fmla="*/ 342 w 390"/>
                <a:gd name="T27" fmla="*/ 588 h 764"/>
                <a:gd name="T28" fmla="*/ 238 w 390"/>
                <a:gd name="T29" fmla="*/ 220 h 7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0"/>
                <a:gd name="T46" fmla="*/ 0 h 764"/>
                <a:gd name="T47" fmla="*/ 390 w 390"/>
                <a:gd name="T48" fmla="*/ 764 h 7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0" h="764">
                  <a:moveTo>
                    <a:pt x="238" y="220"/>
                  </a:moveTo>
                  <a:cubicBezTo>
                    <a:pt x="218" y="125"/>
                    <a:pt x="241" y="40"/>
                    <a:pt x="222" y="20"/>
                  </a:cubicBezTo>
                  <a:cubicBezTo>
                    <a:pt x="203" y="0"/>
                    <a:pt x="145" y="83"/>
                    <a:pt x="122" y="100"/>
                  </a:cubicBezTo>
                  <a:cubicBezTo>
                    <a:pt x="99" y="117"/>
                    <a:pt x="105" y="115"/>
                    <a:pt x="86" y="124"/>
                  </a:cubicBezTo>
                  <a:cubicBezTo>
                    <a:pt x="67" y="133"/>
                    <a:pt x="12" y="112"/>
                    <a:pt x="6" y="156"/>
                  </a:cubicBezTo>
                  <a:cubicBezTo>
                    <a:pt x="0" y="200"/>
                    <a:pt x="21" y="296"/>
                    <a:pt x="50" y="388"/>
                  </a:cubicBezTo>
                  <a:cubicBezTo>
                    <a:pt x="79" y="480"/>
                    <a:pt x="155" y="652"/>
                    <a:pt x="178" y="708"/>
                  </a:cubicBezTo>
                  <a:cubicBezTo>
                    <a:pt x="201" y="764"/>
                    <a:pt x="179" y="719"/>
                    <a:pt x="186" y="724"/>
                  </a:cubicBezTo>
                  <a:cubicBezTo>
                    <a:pt x="193" y="729"/>
                    <a:pt x="233" y="747"/>
                    <a:pt x="218" y="740"/>
                  </a:cubicBezTo>
                  <a:cubicBezTo>
                    <a:pt x="203" y="733"/>
                    <a:pt x="96" y="684"/>
                    <a:pt x="94" y="684"/>
                  </a:cubicBezTo>
                  <a:cubicBezTo>
                    <a:pt x="92" y="684"/>
                    <a:pt x="165" y="732"/>
                    <a:pt x="206" y="740"/>
                  </a:cubicBezTo>
                  <a:cubicBezTo>
                    <a:pt x="247" y="748"/>
                    <a:pt x="311" y="741"/>
                    <a:pt x="342" y="732"/>
                  </a:cubicBezTo>
                  <a:cubicBezTo>
                    <a:pt x="373" y="723"/>
                    <a:pt x="390" y="708"/>
                    <a:pt x="390" y="684"/>
                  </a:cubicBezTo>
                  <a:cubicBezTo>
                    <a:pt x="390" y="660"/>
                    <a:pt x="367" y="665"/>
                    <a:pt x="342" y="588"/>
                  </a:cubicBezTo>
                  <a:cubicBezTo>
                    <a:pt x="317" y="511"/>
                    <a:pt x="258" y="315"/>
                    <a:pt x="238" y="220"/>
                  </a:cubicBezTo>
                  <a:close/>
                </a:path>
              </a:pathLst>
            </a:cu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7" name="Freeform 119"/>
            <p:cNvSpPr>
              <a:spLocks/>
            </p:cNvSpPr>
            <p:nvPr/>
          </p:nvSpPr>
          <p:spPr bwMode="auto">
            <a:xfrm>
              <a:off x="3096" y="1951"/>
              <a:ext cx="473" cy="602"/>
            </a:xfrm>
            <a:custGeom>
              <a:avLst/>
              <a:gdLst>
                <a:gd name="T0" fmla="*/ 280 w 473"/>
                <a:gd name="T1" fmla="*/ 137 h 602"/>
                <a:gd name="T2" fmla="*/ 264 w 473"/>
                <a:gd name="T3" fmla="*/ 353 h 602"/>
                <a:gd name="T4" fmla="*/ 296 w 473"/>
                <a:gd name="T5" fmla="*/ 481 h 602"/>
                <a:gd name="T6" fmla="*/ 264 w 473"/>
                <a:gd name="T7" fmla="*/ 497 h 602"/>
                <a:gd name="T8" fmla="*/ 216 w 473"/>
                <a:gd name="T9" fmla="*/ 449 h 602"/>
                <a:gd name="T10" fmla="*/ 168 w 473"/>
                <a:gd name="T11" fmla="*/ 401 h 602"/>
                <a:gd name="T12" fmla="*/ 120 w 473"/>
                <a:gd name="T13" fmla="*/ 385 h 602"/>
                <a:gd name="T14" fmla="*/ 12 w 473"/>
                <a:gd name="T15" fmla="*/ 425 h 602"/>
                <a:gd name="T16" fmla="*/ 48 w 473"/>
                <a:gd name="T17" fmla="*/ 505 h 602"/>
                <a:gd name="T18" fmla="*/ 72 w 473"/>
                <a:gd name="T19" fmla="*/ 545 h 602"/>
                <a:gd name="T20" fmla="*/ 120 w 473"/>
                <a:gd name="T21" fmla="*/ 553 h 602"/>
                <a:gd name="T22" fmla="*/ 184 w 473"/>
                <a:gd name="T23" fmla="*/ 529 h 602"/>
                <a:gd name="T24" fmla="*/ 264 w 473"/>
                <a:gd name="T25" fmla="*/ 593 h 602"/>
                <a:gd name="T26" fmla="*/ 368 w 473"/>
                <a:gd name="T27" fmla="*/ 585 h 602"/>
                <a:gd name="T28" fmla="*/ 448 w 473"/>
                <a:gd name="T29" fmla="*/ 521 h 602"/>
                <a:gd name="T30" fmla="*/ 416 w 473"/>
                <a:gd name="T31" fmla="*/ 377 h 602"/>
                <a:gd name="T32" fmla="*/ 448 w 473"/>
                <a:gd name="T33" fmla="*/ 273 h 602"/>
                <a:gd name="T34" fmla="*/ 456 w 473"/>
                <a:gd name="T35" fmla="*/ 129 h 602"/>
                <a:gd name="T36" fmla="*/ 344 w 473"/>
                <a:gd name="T37" fmla="*/ 1 h 602"/>
                <a:gd name="T38" fmla="*/ 280 w 473"/>
                <a:gd name="T39" fmla="*/ 137 h 6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73"/>
                <a:gd name="T61" fmla="*/ 0 h 602"/>
                <a:gd name="T62" fmla="*/ 473 w 473"/>
                <a:gd name="T63" fmla="*/ 602 h 60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73" h="602">
                  <a:moveTo>
                    <a:pt x="280" y="137"/>
                  </a:moveTo>
                  <a:cubicBezTo>
                    <a:pt x="267" y="196"/>
                    <a:pt x="261" y="296"/>
                    <a:pt x="264" y="353"/>
                  </a:cubicBezTo>
                  <a:cubicBezTo>
                    <a:pt x="267" y="410"/>
                    <a:pt x="296" y="457"/>
                    <a:pt x="296" y="481"/>
                  </a:cubicBezTo>
                  <a:cubicBezTo>
                    <a:pt x="296" y="505"/>
                    <a:pt x="277" y="502"/>
                    <a:pt x="264" y="497"/>
                  </a:cubicBezTo>
                  <a:cubicBezTo>
                    <a:pt x="251" y="492"/>
                    <a:pt x="232" y="465"/>
                    <a:pt x="216" y="449"/>
                  </a:cubicBezTo>
                  <a:cubicBezTo>
                    <a:pt x="200" y="433"/>
                    <a:pt x="184" y="412"/>
                    <a:pt x="168" y="401"/>
                  </a:cubicBezTo>
                  <a:cubicBezTo>
                    <a:pt x="152" y="390"/>
                    <a:pt x="146" y="381"/>
                    <a:pt x="120" y="385"/>
                  </a:cubicBezTo>
                  <a:cubicBezTo>
                    <a:pt x="94" y="389"/>
                    <a:pt x="24" y="405"/>
                    <a:pt x="12" y="425"/>
                  </a:cubicBezTo>
                  <a:cubicBezTo>
                    <a:pt x="0" y="445"/>
                    <a:pt x="38" y="485"/>
                    <a:pt x="48" y="505"/>
                  </a:cubicBezTo>
                  <a:cubicBezTo>
                    <a:pt x="58" y="525"/>
                    <a:pt x="60" y="537"/>
                    <a:pt x="72" y="545"/>
                  </a:cubicBezTo>
                  <a:cubicBezTo>
                    <a:pt x="84" y="553"/>
                    <a:pt x="101" y="556"/>
                    <a:pt x="120" y="553"/>
                  </a:cubicBezTo>
                  <a:cubicBezTo>
                    <a:pt x="139" y="550"/>
                    <a:pt x="160" y="522"/>
                    <a:pt x="184" y="529"/>
                  </a:cubicBezTo>
                  <a:cubicBezTo>
                    <a:pt x="208" y="536"/>
                    <a:pt x="233" y="584"/>
                    <a:pt x="264" y="593"/>
                  </a:cubicBezTo>
                  <a:cubicBezTo>
                    <a:pt x="295" y="602"/>
                    <a:pt x="337" y="597"/>
                    <a:pt x="368" y="585"/>
                  </a:cubicBezTo>
                  <a:cubicBezTo>
                    <a:pt x="399" y="573"/>
                    <a:pt x="440" y="556"/>
                    <a:pt x="448" y="521"/>
                  </a:cubicBezTo>
                  <a:cubicBezTo>
                    <a:pt x="456" y="486"/>
                    <a:pt x="416" y="418"/>
                    <a:pt x="416" y="377"/>
                  </a:cubicBezTo>
                  <a:cubicBezTo>
                    <a:pt x="416" y="336"/>
                    <a:pt x="441" y="314"/>
                    <a:pt x="448" y="273"/>
                  </a:cubicBezTo>
                  <a:cubicBezTo>
                    <a:pt x="455" y="232"/>
                    <a:pt x="473" y="174"/>
                    <a:pt x="456" y="129"/>
                  </a:cubicBezTo>
                  <a:cubicBezTo>
                    <a:pt x="439" y="84"/>
                    <a:pt x="373" y="0"/>
                    <a:pt x="344" y="1"/>
                  </a:cubicBezTo>
                  <a:cubicBezTo>
                    <a:pt x="315" y="2"/>
                    <a:pt x="293" y="78"/>
                    <a:pt x="280" y="137"/>
                  </a:cubicBezTo>
                  <a:close/>
                </a:path>
              </a:pathLst>
            </a:custGeom>
            <a:gradFill rotWithShape="1">
              <a:gsLst>
                <a:gs pos="0">
                  <a:srgbClr val="EE9F00"/>
                </a:gs>
                <a:gs pos="100000">
                  <a:srgbClr val="FFA95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228" name="Group 120"/>
            <p:cNvGrpSpPr>
              <a:grpSpLocks/>
            </p:cNvGrpSpPr>
            <p:nvPr/>
          </p:nvGrpSpPr>
          <p:grpSpPr bwMode="auto">
            <a:xfrm>
              <a:off x="3168" y="1296"/>
              <a:ext cx="528" cy="288"/>
              <a:chOff x="1955" y="1357"/>
              <a:chExt cx="333" cy="180"/>
            </a:xfrm>
          </p:grpSpPr>
          <p:grpSp>
            <p:nvGrpSpPr>
              <p:cNvPr id="6231" name="Group 121"/>
              <p:cNvGrpSpPr>
                <a:grpSpLocks/>
              </p:cNvGrpSpPr>
              <p:nvPr/>
            </p:nvGrpSpPr>
            <p:grpSpPr bwMode="auto">
              <a:xfrm>
                <a:off x="1955" y="1357"/>
                <a:ext cx="333" cy="180"/>
                <a:chOff x="5161" y="3181"/>
                <a:chExt cx="257" cy="140"/>
              </a:xfrm>
            </p:grpSpPr>
            <p:sp>
              <p:nvSpPr>
                <p:cNvPr id="6234" name="Freeform 122"/>
                <p:cNvSpPr>
                  <a:spLocks/>
                </p:cNvSpPr>
                <p:nvPr/>
              </p:nvSpPr>
              <p:spPr bwMode="auto">
                <a:xfrm>
                  <a:off x="5161" y="3181"/>
                  <a:ext cx="170" cy="123"/>
                </a:xfrm>
                <a:custGeom>
                  <a:avLst/>
                  <a:gdLst>
                    <a:gd name="T0" fmla="*/ 8 w 170"/>
                    <a:gd name="T1" fmla="*/ 95 h 123"/>
                    <a:gd name="T2" fmla="*/ 62 w 170"/>
                    <a:gd name="T3" fmla="*/ 113 h 123"/>
                    <a:gd name="T4" fmla="*/ 140 w 170"/>
                    <a:gd name="T5" fmla="*/ 119 h 123"/>
                    <a:gd name="T6" fmla="*/ 158 w 170"/>
                    <a:gd name="T7" fmla="*/ 113 h 123"/>
                    <a:gd name="T8" fmla="*/ 164 w 170"/>
                    <a:gd name="T9" fmla="*/ 59 h 123"/>
                    <a:gd name="T10" fmla="*/ 122 w 170"/>
                    <a:gd name="T11" fmla="*/ 11 h 123"/>
                    <a:gd name="T12" fmla="*/ 56 w 170"/>
                    <a:gd name="T13" fmla="*/ 5 h 123"/>
                    <a:gd name="T14" fmla="*/ 20 w 170"/>
                    <a:gd name="T15" fmla="*/ 41 h 123"/>
                    <a:gd name="T16" fmla="*/ 2 w 170"/>
                    <a:gd name="T17" fmla="*/ 59 h 123"/>
                    <a:gd name="T18" fmla="*/ 8 w 170"/>
                    <a:gd name="T19" fmla="*/ 95 h 12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0"/>
                    <a:gd name="T31" fmla="*/ 0 h 123"/>
                    <a:gd name="T32" fmla="*/ 170 w 170"/>
                    <a:gd name="T33" fmla="*/ 123 h 12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0" h="123">
                      <a:moveTo>
                        <a:pt x="8" y="95"/>
                      </a:moveTo>
                      <a:cubicBezTo>
                        <a:pt x="15" y="104"/>
                        <a:pt x="40" y="109"/>
                        <a:pt x="62" y="113"/>
                      </a:cubicBezTo>
                      <a:cubicBezTo>
                        <a:pt x="84" y="117"/>
                        <a:pt x="124" y="119"/>
                        <a:pt x="140" y="119"/>
                      </a:cubicBezTo>
                      <a:cubicBezTo>
                        <a:pt x="156" y="119"/>
                        <a:pt x="154" y="123"/>
                        <a:pt x="158" y="113"/>
                      </a:cubicBezTo>
                      <a:cubicBezTo>
                        <a:pt x="162" y="103"/>
                        <a:pt x="170" y="76"/>
                        <a:pt x="164" y="59"/>
                      </a:cubicBezTo>
                      <a:cubicBezTo>
                        <a:pt x="158" y="42"/>
                        <a:pt x="140" y="20"/>
                        <a:pt x="122" y="11"/>
                      </a:cubicBezTo>
                      <a:cubicBezTo>
                        <a:pt x="104" y="2"/>
                        <a:pt x="73" y="0"/>
                        <a:pt x="56" y="5"/>
                      </a:cubicBezTo>
                      <a:cubicBezTo>
                        <a:pt x="39" y="10"/>
                        <a:pt x="29" y="32"/>
                        <a:pt x="20" y="41"/>
                      </a:cubicBezTo>
                      <a:cubicBezTo>
                        <a:pt x="11" y="50"/>
                        <a:pt x="4" y="50"/>
                        <a:pt x="2" y="59"/>
                      </a:cubicBezTo>
                      <a:cubicBezTo>
                        <a:pt x="0" y="68"/>
                        <a:pt x="7" y="88"/>
                        <a:pt x="8" y="95"/>
                      </a:cubicBezTo>
                      <a:close/>
                    </a:path>
                  </a:pathLst>
                </a:custGeom>
                <a:solidFill>
                  <a:srgbClr val="0099CC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35" name="Freeform 123"/>
                <p:cNvSpPr>
                  <a:spLocks/>
                </p:cNvSpPr>
                <p:nvPr/>
              </p:nvSpPr>
              <p:spPr bwMode="auto">
                <a:xfrm>
                  <a:off x="5313" y="3234"/>
                  <a:ext cx="105" cy="87"/>
                </a:xfrm>
                <a:custGeom>
                  <a:avLst/>
                  <a:gdLst>
                    <a:gd name="T0" fmla="*/ 12 w 105"/>
                    <a:gd name="T1" fmla="*/ 0 h 87"/>
                    <a:gd name="T2" fmla="*/ 84 w 105"/>
                    <a:gd name="T3" fmla="*/ 36 h 87"/>
                    <a:gd name="T4" fmla="*/ 102 w 105"/>
                    <a:gd name="T5" fmla="*/ 66 h 87"/>
                    <a:gd name="T6" fmla="*/ 66 w 105"/>
                    <a:gd name="T7" fmla="*/ 84 h 87"/>
                    <a:gd name="T8" fmla="*/ 42 w 105"/>
                    <a:gd name="T9" fmla="*/ 84 h 87"/>
                    <a:gd name="T10" fmla="*/ 0 w 105"/>
                    <a:gd name="T11" fmla="*/ 66 h 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5"/>
                    <a:gd name="T19" fmla="*/ 0 h 87"/>
                    <a:gd name="T20" fmla="*/ 105 w 105"/>
                    <a:gd name="T21" fmla="*/ 87 h 8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5" h="87">
                      <a:moveTo>
                        <a:pt x="12" y="0"/>
                      </a:moveTo>
                      <a:cubicBezTo>
                        <a:pt x="40" y="12"/>
                        <a:pt x="69" y="25"/>
                        <a:pt x="84" y="36"/>
                      </a:cubicBezTo>
                      <a:cubicBezTo>
                        <a:pt x="99" y="47"/>
                        <a:pt x="105" y="58"/>
                        <a:pt x="102" y="66"/>
                      </a:cubicBezTo>
                      <a:cubicBezTo>
                        <a:pt x="99" y="74"/>
                        <a:pt x="76" y="81"/>
                        <a:pt x="66" y="84"/>
                      </a:cubicBezTo>
                      <a:cubicBezTo>
                        <a:pt x="56" y="87"/>
                        <a:pt x="53" y="87"/>
                        <a:pt x="42" y="84"/>
                      </a:cubicBezTo>
                      <a:cubicBezTo>
                        <a:pt x="31" y="81"/>
                        <a:pt x="15" y="73"/>
                        <a:pt x="0" y="66"/>
                      </a:cubicBezTo>
                    </a:path>
                  </a:pathLst>
                </a:custGeom>
                <a:solidFill>
                  <a:srgbClr val="0099CC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232" name="Freeform 124"/>
              <p:cNvSpPr>
                <a:spLocks/>
              </p:cNvSpPr>
              <p:nvPr/>
            </p:nvSpPr>
            <p:spPr bwMode="auto">
              <a:xfrm rot="-2021949">
                <a:off x="2182" y="1433"/>
                <a:ext cx="47" cy="94"/>
              </a:xfrm>
              <a:custGeom>
                <a:avLst/>
                <a:gdLst>
                  <a:gd name="T0" fmla="*/ 2 w 60"/>
                  <a:gd name="T1" fmla="*/ 0 h 114"/>
                  <a:gd name="T2" fmla="*/ 0 w 60"/>
                  <a:gd name="T3" fmla="*/ 2 h 114"/>
                  <a:gd name="T4" fmla="*/ 2 w 60"/>
                  <a:gd name="T5" fmla="*/ 2 h 114"/>
                  <a:gd name="T6" fmla="*/ 2 w 60"/>
                  <a:gd name="T7" fmla="*/ 2 h 114"/>
                  <a:gd name="T8" fmla="*/ 2 w 60"/>
                  <a:gd name="T9" fmla="*/ 2 h 114"/>
                  <a:gd name="T10" fmla="*/ 2 w 60"/>
                  <a:gd name="T11" fmla="*/ 2 h 114"/>
                  <a:gd name="T12" fmla="*/ 2 w 60"/>
                  <a:gd name="T13" fmla="*/ 2 h 114"/>
                  <a:gd name="T14" fmla="*/ 2 w 60"/>
                  <a:gd name="T15" fmla="*/ 2 h 114"/>
                  <a:gd name="T16" fmla="*/ 2 w 60"/>
                  <a:gd name="T17" fmla="*/ 2 h 114"/>
                  <a:gd name="T18" fmla="*/ 2 w 60"/>
                  <a:gd name="T19" fmla="*/ 0 h 1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114"/>
                  <a:gd name="T32" fmla="*/ 60 w 60"/>
                  <a:gd name="T33" fmla="*/ 114 h 1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114">
                    <a:moveTo>
                      <a:pt x="24" y="0"/>
                    </a:moveTo>
                    <a:lnTo>
                      <a:pt x="0" y="12"/>
                    </a:lnTo>
                    <a:lnTo>
                      <a:pt x="12" y="30"/>
                    </a:lnTo>
                    <a:lnTo>
                      <a:pt x="24" y="48"/>
                    </a:lnTo>
                    <a:lnTo>
                      <a:pt x="24" y="84"/>
                    </a:lnTo>
                    <a:lnTo>
                      <a:pt x="24" y="102"/>
                    </a:lnTo>
                    <a:lnTo>
                      <a:pt x="42" y="114"/>
                    </a:lnTo>
                    <a:lnTo>
                      <a:pt x="60" y="96"/>
                    </a:lnTo>
                    <a:lnTo>
                      <a:pt x="48" y="3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99CC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3" name="AutoShape 125"/>
              <p:cNvSpPr>
                <a:spLocks noChangeArrowheads="1"/>
              </p:cNvSpPr>
              <p:nvPr/>
            </p:nvSpPr>
            <p:spPr bwMode="auto">
              <a:xfrm>
                <a:off x="1964" y="1402"/>
                <a:ext cx="222" cy="78"/>
              </a:xfrm>
              <a:prstGeom prst="star8">
                <a:avLst>
                  <a:gd name="adj" fmla="val 14417"/>
                </a:avLst>
              </a:prstGeom>
              <a:solidFill>
                <a:srgbClr val="FF0000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 altLang="ru-RU">
                  <a:latin typeface="Calibri" pitchFamily="34" charset="0"/>
                </a:endParaRPr>
              </a:p>
            </p:txBody>
          </p:sp>
        </p:grpSp>
        <p:sp>
          <p:nvSpPr>
            <p:cNvPr id="6229" name="Freeform 126"/>
            <p:cNvSpPr>
              <a:spLocks/>
            </p:cNvSpPr>
            <p:nvPr/>
          </p:nvSpPr>
          <p:spPr bwMode="auto">
            <a:xfrm>
              <a:off x="2864" y="2483"/>
              <a:ext cx="353" cy="461"/>
            </a:xfrm>
            <a:custGeom>
              <a:avLst/>
              <a:gdLst>
                <a:gd name="T0" fmla="*/ 252 w 353"/>
                <a:gd name="T1" fmla="*/ 53 h 461"/>
                <a:gd name="T2" fmla="*/ 164 w 353"/>
                <a:gd name="T3" fmla="*/ 29 h 461"/>
                <a:gd name="T4" fmla="*/ 112 w 353"/>
                <a:gd name="T5" fmla="*/ 13 h 461"/>
                <a:gd name="T6" fmla="*/ 16 w 353"/>
                <a:gd name="T7" fmla="*/ 61 h 461"/>
                <a:gd name="T8" fmla="*/ 16 w 353"/>
                <a:gd name="T9" fmla="*/ 109 h 461"/>
                <a:gd name="T10" fmla="*/ 76 w 353"/>
                <a:gd name="T11" fmla="*/ 141 h 461"/>
                <a:gd name="T12" fmla="*/ 160 w 353"/>
                <a:gd name="T13" fmla="*/ 205 h 461"/>
                <a:gd name="T14" fmla="*/ 260 w 353"/>
                <a:gd name="T15" fmla="*/ 301 h 461"/>
                <a:gd name="T16" fmla="*/ 284 w 353"/>
                <a:gd name="T17" fmla="*/ 437 h 461"/>
                <a:gd name="T18" fmla="*/ 348 w 353"/>
                <a:gd name="T19" fmla="*/ 445 h 461"/>
                <a:gd name="T20" fmla="*/ 316 w 353"/>
                <a:gd name="T21" fmla="*/ 365 h 461"/>
                <a:gd name="T22" fmla="*/ 260 w 353"/>
                <a:gd name="T23" fmla="*/ 245 h 461"/>
                <a:gd name="T24" fmla="*/ 256 w 353"/>
                <a:gd name="T25" fmla="*/ 109 h 461"/>
                <a:gd name="T26" fmla="*/ 208 w 353"/>
                <a:gd name="T27" fmla="*/ 13 h 461"/>
                <a:gd name="T28" fmla="*/ 204 w 353"/>
                <a:gd name="T29" fmla="*/ 29 h 461"/>
                <a:gd name="T30" fmla="*/ 252 w 353"/>
                <a:gd name="T31" fmla="*/ 53 h 4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3"/>
                <a:gd name="T49" fmla="*/ 0 h 461"/>
                <a:gd name="T50" fmla="*/ 353 w 353"/>
                <a:gd name="T51" fmla="*/ 461 h 4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3" h="461">
                  <a:moveTo>
                    <a:pt x="252" y="53"/>
                  </a:moveTo>
                  <a:cubicBezTo>
                    <a:pt x="245" y="56"/>
                    <a:pt x="187" y="36"/>
                    <a:pt x="164" y="29"/>
                  </a:cubicBezTo>
                  <a:cubicBezTo>
                    <a:pt x="141" y="22"/>
                    <a:pt x="137" y="8"/>
                    <a:pt x="112" y="13"/>
                  </a:cubicBezTo>
                  <a:cubicBezTo>
                    <a:pt x="87" y="18"/>
                    <a:pt x="32" y="45"/>
                    <a:pt x="16" y="61"/>
                  </a:cubicBezTo>
                  <a:cubicBezTo>
                    <a:pt x="0" y="77"/>
                    <a:pt x="6" y="96"/>
                    <a:pt x="16" y="109"/>
                  </a:cubicBezTo>
                  <a:cubicBezTo>
                    <a:pt x="26" y="122"/>
                    <a:pt x="52" y="125"/>
                    <a:pt x="76" y="141"/>
                  </a:cubicBezTo>
                  <a:cubicBezTo>
                    <a:pt x="100" y="157"/>
                    <a:pt x="129" y="178"/>
                    <a:pt x="160" y="205"/>
                  </a:cubicBezTo>
                  <a:cubicBezTo>
                    <a:pt x="191" y="232"/>
                    <a:pt x="239" y="262"/>
                    <a:pt x="260" y="301"/>
                  </a:cubicBezTo>
                  <a:cubicBezTo>
                    <a:pt x="281" y="340"/>
                    <a:pt x="269" y="413"/>
                    <a:pt x="284" y="437"/>
                  </a:cubicBezTo>
                  <a:cubicBezTo>
                    <a:pt x="299" y="461"/>
                    <a:pt x="343" y="457"/>
                    <a:pt x="348" y="445"/>
                  </a:cubicBezTo>
                  <a:cubicBezTo>
                    <a:pt x="353" y="433"/>
                    <a:pt x="331" y="398"/>
                    <a:pt x="316" y="365"/>
                  </a:cubicBezTo>
                  <a:cubicBezTo>
                    <a:pt x="301" y="332"/>
                    <a:pt x="270" y="288"/>
                    <a:pt x="260" y="245"/>
                  </a:cubicBezTo>
                  <a:cubicBezTo>
                    <a:pt x="250" y="202"/>
                    <a:pt x="265" y="148"/>
                    <a:pt x="256" y="109"/>
                  </a:cubicBezTo>
                  <a:cubicBezTo>
                    <a:pt x="247" y="70"/>
                    <a:pt x="217" y="26"/>
                    <a:pt x="208" y="13"/>
                  </a:cubicBezTo>
                  <a:cubicBezTo>
                    <a:pt x="199" y="0"/>
                    <a:pt x="197" y="22"/>
                    <a:pt x="204" y="29"/>
                  </a:cubicBezTo>
                  <a:cubicBezTo>
                    <a:pt x="211" y="36"/>
                    <a:pt x="242" y="48"/>
                    <a:pt x="252" y="53"/>
                  </a:cubicBezTo>
                  <a:close/>
                </a:path>
              </a:pathLst>
            </a:custGeom>
            <a:solidFill>
              <a:srgbClr val="3366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30" name="Freeform 127"/>
            <p:cNvSpPr>
              <a:spLocks/>
            </p:cNvSpPr>
            <p:nvPr/>
          </p:nvSpPr>
          <p:spPr bwMode="auto">
            <a:xfrm>
              <a:off x="3552" y="2352"/>
              <a:ext cx="364" cy="184"/>
            </a:xfrm>
            <a:custGeom>
              <a:avLst/>
              <a:gdLst>
                <a:gd name="T0" fmla="*/ 0 w 364"/>
                <a:gd name="T1" fmla="*/ 144 h 184"/>
                <a:gd name="T2" fmla="*/ 28 w 364"/>
                <a:gd name="T3" fmla="*/ 120 h 184"/>
                <a:gd name="T4" fmla="*/ 144 w 364"/>
                <a:gd name="T5" fmla="*/ 48 h 184"/>
                <a:gd name="T6" fmla="*/ 288 w 364"/>
                <a:gd name="T7" fmla="*/ 0 h 184"/>
                <a:gd name="T8" fmla="*/ 348 w 364"/>
                <a:gd name="T9" fmla="*/ 48 h 184"/>
                <a:gd name="T10" fmla="*/ 192 w 364"/>
                <a:gd name="T11" fmla="*/ 96 h 184"/>
                <a:gd name="T12" fmla="*/ 36 w 364"/>
                <a:gd name="T13" fmla="*/ 176 h 184"/>
                <a:gd name="T14" fmla="*/ 0 w 364"/>
                <a:gd name="T15" fmla="*/ 144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4"/>
                <a:gd name="T25" fmla="*/ 0 h 184"/>
                <a:gd name="T26" fmla="*/ 364 w 364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4" h="184">
                  <a:moveTo>
                    <a:pt x="0" y="144"/>
                  </a:moveTo>
                  <a:cubicBezTo>
                    <a:pt x="5" y="132"/>
                    <a:pt x="4" y="136"/>
                    <a:pt x="28" y="120"/>
                  </a:cubicBezTo>
                  <a:cubicBezTo>
                    <a:pt x="52" y="104"/>
                    <a:pt x="101" y="68"/>
                    <a:pt x="144" y="48"/>
                  </a:cubicBezTo>
                  <a:cubicBezTo>
                    <a:pt x="187" y="28"/>
                    <a:pt x="254" y="0"/>
                    <a:pt x="288" y="0"/>
                  </a:cubicBezTo>
                  <a:cubicBezTo>
                    <a:pt x="322" y="0"/>
                    <a:pt x="364" y="32"/>
                    <a:pt x="348" y="48"/>
                  </a:cubicBezTo>
                  <a:cubicBezTo>
                    <a:pt x="332" y="64"/>
                    <a:pt x="244" y="75"/>
                    <a:pt x="192" y="96"/>
                  </a:cubicBezTo>
                  <a:cubicBezTo>
                    <a:pt x="140" y="117"/>
                    <a:pt x="68" y="168"/>
                    <a:pt x="36" y="176"/>
                  </a:cubicBezTo>
                  <a:cubicBezTo>
                    <a:pt x="4" y="184"/>
                    <a:pt x="8" y="151"/>
                    <a:pt x="0" y="14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 rot="-240361">
            <a:off x="465138" y="3802063"/>
            <a:ext cx="374650" cy="338137"/>
            <a:chOff x="576" y="1392"/>
            <a:chExt cx="1008" cy="960"/>
          </a:xfrm>
        </p:grpSpPr>
        <p:sp>
          <p:nvSpPr>
            <p:cNvPr id="6206" name="Oval 97"/>
            <p:cNvSpPr>
              <a:spLocks noChangeArrowheads="1"/>
            </p:cNvSpPr>
            <p:nvPr/>
          </p:nvSpPr>
          <p:spPr bwMode="auto">
            <a:xfrm>
              <a:off x="576" y="1392"/>
              <a:ext cx="1008" cy="9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6207" name="Oval 98"/>
            <p:cNvSpPr>
              <a:spLocks noChangeArrowheads="1"/>
            </p:cNvSpPr>
            <p:nvPr/>
          </p:nvSpPr>
          <p:spPr bwMode="auto">
            <a:xfrm>
              <a:off x="768" y="1584"/>
              <a:ext cx="624" cy="5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6208" name="AutoShape 99"/>
            <p:cNvSpPr>
              <a:spLocks noChangeArrowheads="1"/>
            </p:cNvSpPr>
            <p:nvPr/>
          </p:nvSpPr>
          <p:spPr bwMode="auto">
            <a:xfrm>
              <a:off x="816" y="1632"/>
              <a:ext cx="528" cy="480"/>
            </a:xfrm>
            <a:prstGeom prst="star8">
              <a:avLst>
                <a:gd name="adj" fmla="val 13542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2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</p:grpSp>
      <p:grpSp>
        <p:nvGrpSpPr>
          <p:cNvPr id="6" name="Group 96"/>
          <p:cNvGrpSpPr>
            <a:grpSpLocks/>
          </p:cNvGrpSpPr>
          <p:nvPr/>
        </p:nvGrpSpPr>
        <p:grpSpPr bwMode="auto">
          <a:xfrm rot="-240361">
            <a:off x="1558925" y="3800475"/>
            <a:ext cx="358775" cy="338138"/>
            <a:chOff x="576" y="1392"/>
            <a:chExt cx="1008" cy="960"/>
          </a:xfrm>
        </p:grpSpPr>
        <p:sp>
          <p:nvSpPr>
            <p:cNvPr id="6203" name="Oval 97"/>
            <p:cNvSpPr>
              <a:spLocks noChangeArrowheads="1"/>
            </p:cNvSpPr>
            <p:nvPr/>
          </p:nvSpPr>
          <p:spPr bwMode="auto">
            <a:xfrm>
              <a:off x="576" y="1392"/>
              <a:ext cx="1008" cy="9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6204" name="Oval 98"/>
            <p:cNvSpPr>
              <a:spLocks noChangeArrowheads="1"/>
            </p:cNvSpPr>
            <p:nvPr/>
          </p:nvSpPr>
          <p:spPr bwMode="auto">
            <a:xfrm>
              <a:off x="768" y="1584"/>
              <a:ext cx="624" cy="5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6205" name="AutoShape 99"/>
            <p:cNvSpPr>
              <a:spLocks noChangeArrowheads="1"/>
            </p:cNvSpPr>
            <p:nvPr/>
          </p:nvSpPr>
          <p:spPr bwMode="auto">
            <a:xfrm>
              <a:off x="816" y="1632"/>
              <a:ext cx="528" cy="480"/>
            </a:xfrm>
            <a:prstGeom prst="star8">
              <a:avLst>
                <a:gd name="adj" fmla="val 13542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2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</p:grpSp>
      <p:grpSp>
        <p:nvGrpSpPr>
          <p:cNvPr id="7" name="Group 512"/>
          <p:cNvGrpSpPr>
            <a:grpSpLocks/>
          </p:cNvGrpSpPr>
          <p:nvPr/>
        </p:nvGrpSpPr>
        <p:grpSpPr bwMode="auto">
          <a:xfrm flipH="1">
            <a:off x="7451725" y="3141663"/>
            <a:ext cx="1216025" cy="1054100"/>
            <a:chOff x="816" y="288"/>
            <a:chExt cx="1129" cy="982"/>
          </a:xfrm>
        </p:grpSpPr>
        <p:grpSp>
          <p:nvGrpSpPr>
            <p:cNvPr id="6167" name="Group 476"/>
            <p:cNvGrpSpPr>
              <a:grpSpLocks/>
            </p:cNvGrpSpPr>
            <p:nvPr/>
          </p:nvGrpSpPr>
          <p:grpSpPr bwMode="auto">
            <a:xfrm rot="-240361">
              <a:off x="1652" y="929"/>
              <a:ext cx="293" cy="286"/>
              <a:chOff x="576" y="1392"/>
              <a:chExt cx="1008" cy="960"/>
            </a:xfrm>
          </p:grpSpPr>
          <p:sp>
            <p:nvSpPr>
              <p:cNvPr id="6200" name="Oval 477"/>
              <p:cNvSpPr>
                <a:spLocks noChangeArrowheads="1"/>
              </p:cNvSpPr>
              <p:nvPr/>
            </p:nvSpPr>
            <p:spPr bwMode="auto">
              <a:xfrm>
                <a:off x="576" y="1392"/>
                <a:ext cx="1008" cy="96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pPr eaLnBrk="1" hangingPunct="1"/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6201" name="Oval 478"/>
              <p:cNvSpPr>
                <a:spLocks noChangeArrowheads="1"/>
              </p:cNvSpPr>
              <p:nvPr/>
            </p:nvSpPr>
            <p:spPr bwMode="auto">
              <a:xfrm>
                <a:off x="768" y="1584"/>
                <a:ext cx="624" cy="57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6202" name="AutoShape 479"/>
              <p:cNvSpPr>
                <a:spLocks noChangeArrowheads="1"/>
              </p:cNvSpPr>
              <p:nvPr/>
            </p:nvSpPr>
            <p:spPr bwMode="auto">
              <a:xfrm>
                <a:off x="816" y="1632"/>
                <a:ext cx="528" cy="480"/>
              </a:xfrm>
              <a:prstGeom prst="star8">
                <a:avLst>
                  <a:gd name="adj" fmla="val 13542"/>
                </a:avLst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2"/>
                </a:solidFill>
                <a:miter lim="800000"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pPr eaLnBrk="1" hangingPunct="1"/>
                <a:endParaRPr lang="ru-RU" altLang="ru-RU">
                  <a:latin typeface="Calibri" pitchFamily="34" charset="0"/>
                </a:endParaRPr>
              </a:p>
            </p:txBody>
          </p:sp>
        </p:grpSp>
        <p:grpSp>
          <p:nvGrpSpPr>
            <p:cNvPr id="6168" name="Group 480"/>
            <p:cNvGrpSpPr>
              <a:grpSpLocks/>
            </p:cNvGrpSpPr>
            <p:nvPr/>
          </p:nvGrpSpPr>
          <p:grpSpPr bwMode="auto">
            <a:xfrm rot="-240361">
              <a:off x="878" y="984"/>
              <a:ext cx="293" cy="286"/>
              <a:chOff x="576" y="1392"/>
              <a:chExt cx="1008" cy="960"/>
            </a:xfrm>
          </p:grpSpPr>
          <p:sp>
            <p:nvSpPr>
              <p:cNvPr id="6197" name="Oval 481"/>
              <p:cNvSpPr>
                <a:spLocks noChangeArrowheads="1"/>
              </p:cNvSpPr>
              <p:nvPr/>
            </p:nvSpPr>
            <p:spPr bwMode="auto">
              <a:xfrm>
                <a:off x="576" y="1392"/>
                <a:ext cx="1008" cy="96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pPr eaLnBrk="1" hangingPunct="1"/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6198" name="Oval 482"/>
              <p:cNvSpPr>
                <a:spLocks noChangeArrowheads="1"/>
              </p:cNvSpPr>
              <p:nvPr/>
            </p:nvSpPr>
            <p:spPr bwMode="auto">
              <a:xfrm>
                <a:off x="768" y="1584"/>
                <a:ext cx="624" cy="57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6199" name="AutoShape 483"/>
              <p:cNvSpPr>
                <a:spLocks noChangeArrowheads="1"/>
              </p:cNvSpPr>
              <p:nvPr/>
            </p:nvSpPr>
            <p:spPr bwMode="auto">
              <a:xfrm>
                <a:off x="816" y="1632"/>
                <a:ext cx="528" cy="480"/>
              </a:xfrm>
              <a:prstGeom prst="star8">
                <a:avLst>
                  <a:gd name="adj" fmla="val 13542"/>
                </a:avLst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2"/>
                </a:solidFill>
                <a:miter lim="800000"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pPr eaLnBrk="1" hangingPunct="1"/>
                <a:endParaRPr lang="ru-RU" altLang="ru-RU">
                  <a:latin typeface="Calibri" pitchFamily="34" charset="0"/>
                </a:endParaRPr>
              </a:p>
            </p:txBody>
          </p:sp>
        </p:grpSp>
        <p:grpSp>
          <p:nvGrpSpPr>
            <p:cNvPr id="6169" name="Group 484"/>
            <p:cNvGrpSpPr>
              <a:grpSpLocks/>
            </p:cNvGrpSpPr>
            <p:nvPr/>
          </p:nvGrpSpPr>
          <p:grpSpPr bwMode="auto">
            <a:xfrm rot="21359639" flipH="1">
              <a:off x="816" y="288"/>
              <a:ext cx="1020" cy="895"/>
              <a:chOff x="2160" y="1296"/>
              <a:chExt cx="2336" cy="2103"/>
            </a:xfrm>
          </p:grpSpPr>
          <p:sp>
            <p:nvSpPr>
              <p:cNvPr id="6170" name="Freeform 485"/>
              <p:cNvSpPr>
                <a:spLocks/>
              </p:cNvSpPr>
              <p:nvPr/>
            </p:nvSpPr>
            <p:spPr bwMode="auto">
              <a:xfrm>
                <a:off x="2605" y="2588"/>
                <a:ext cx="549" cy="463"/>
              </a:xfrm>
              <a:custGeom>
                <a:avLst/>
                <a:gdLst>
                  <a:gd name="T0" fmla="*/ 0 w 197"/>
                  <a:gd name="T1" fmla="*/ 2147483647 h 168"/>
                  <a:gd name="T2" fmla="*/ 2147483647 w 197"/>
                  <a:gd name="T3" fmla="*/ 2147483647 h 168"/>
                  <a:gd name="T4" fmla="*/ 2147483647 w 197"/>
                  <a:gd name="T5" fmla="*/ 2147483647 h 168"/>
                  <a:gd name="T6" fmla="*/ 2147483647 w 197"/>
                  <a:gd name="T7" fmla="*/ 2147483647 h 168"/>
                  <a:gd name="T8" fmla="*/ 2147483647 w 197"/>
                  <a:gd name="T9" fmla="*/ 2147483647 h 168"/>
                  <a:gd name="T10" fmla="*/ 2147483647 w 197"/>
                  <a:gd name="T11" fmla="*/ 2147483647 h 168"/>
                  <a:gd name="T12" fmla="*/ 2147483647 w 197"/>
                  <a:gd name="T13" fmla="*/ 2147483647 h 168"/>
                  <a:gd name="T14" fmla="*/ 2147483647 w 197"/>
                  <a:gd name="T15" fmla="*/ 2147483647 h 168"/>
                  <a:gd name="T16" fmla="*/ 2147483647 w 197"/>
                  <a:gd name="T17" fmla="*/ 2147483647 h 168"/>
                  <a:gd name="T18" fmla="*/ 2147483647 w 197"/>
                  <a:gd name="T19" fmla="*/ 2147483647 h 168"/>
                  <a:gd name="T20" fmla="*/ 2147483647 w 197"/>
                  <a:gd name="T21" fmla="*/ 2147483647 h 168"/>
                  <a:gd name="T22" fmla="*/ 2147483647 w 197"/>
                  <a:gd name="T23" fmla="*/ 2147483647 h 168"/>
                  <a:gd name="T24" fmla="*/ 2147483647 w 197"/>
                  <a:gd name="T25" fmla="*/ 2147483647 h 168"/>
                  <a:gd name="T26" fmla="*/ 2147483647 w 197"/>
                  <a:gd name="T27" fmla="*/ 2147483647 h 168"/>
                  <a:gd name="T28" fmla="*/ 2147483647 w 197"/>
                  <a:gd name="T29" fmla="*/ 2147483647 h 168"/>
                  <a:gd name="T30" fmla="*/ 0 w 197"/>
                  <a:gd name="T31" fmla="*/ 2147483647 h 16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7"/>
                  <a:gd name="T49" fmla="*/ 0 h 168"/>
                  <a:gd name="T50" fmla="*/ 197 w 197"/>
                  <a:gd name="T51" fmla="*/ 168 h 16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7" h="168">
                    <a:moveTo>
                      <a:pt x="0" y="112"/>
                    </a:moveTo>
                    <a:cubicBezTo>
                      <a:pt x="0" y="120"/>
                      <a:pt x="32" y="152"/>
                      <a:pt x="48" y="160"/>
                    </a:cubicBezTo>
                    <a:cubicBezTo>
                      <a:pt x="64" y="168"/>
                      <a:pt x="80" y="160"/>
                      <a:pt x="96" y="160"/>
                    </a:cubicBezTo>
                    <a:cubicBezTo>
                      <a:pt x="112" y="160"/>
                      <a:pt x="128" y="166"/>
                      <a:pt x="144" y="160"/>
                    </a:cubicBezTo>
                    <a:cubicBezTo>
                      <a:pt x="160" y="154"/>
                      <a:pt x="187" y="140"/>
                      <a:pt x="192" y="122"/>
                    </a:cubicBezTo>
                    <a:cubicBezTo>
                      <a:pt x="197" y="104"/>
                      <a:pt x="186" y="70"/>
                      <a:pt x="176" y="54"/>
                    </a:cubicBezTo>
                    <a:cubicBezTo>
                      <a:pt x="166" y="38"/>
                      <a:pt x="143" y="34"/>
                      <a:pt x="132" y="26"/>
                    </a:cubicBezTo>
                    <a:cubicBezTo>
                      <a:pt x="121" y="18"/>
                      <a:pt x="117" y="10"/>
                      <a:pt x="108" y="6"/>
                    </a:cubicBezTo>
                    <a:cubicBezTo>
                      <a:pt x="99" y="2"/>
                      <a:pt x="85" y="0"/>
                      <a:pt x="80" y="2"/>
                    </a:cubicBezTo>
                    <a:cubicBezTo>
                      <a:pt x="75" y="4"/>
                      <a:pt x="82" y="13"/>
                      <a:pt x="80" y="18"/>
                    </a:cubicBezTo>
                    <a:cubicBezTo>
                      <a:pt x="78" y="23"/>
                      <a:pt x="73" y="28"/>
                      <a:pt x="68" y="30"/>
                    </a:cubicBezTo>
                    <a:cubicBezTo>
                      <a:pt x="63" y="32"/>
                      <a:pt x="53" y="27"/>
                      <a:pt x="48" y="30"/>
                    </a:cubicBezTo>
                    <a:cubicBezTo>
                      <a:pt x="43" y="33"/>
                      <a:pt x="37" y="41"/>
                      <a:pt x="36" y="50"/>
                    </a:cubicBezTo>
                    <a:cubicBezTo>
                      <a:pt x="35" y="59"/>
                      <a:pt x="49" y="76"/>
                      <a:pt x="44" y="82"/>
                    </a:cubicBezTo>
                    <a:cubicBezTo>
                      <a:pt x="39" y="88"/>
                      <a:pt x="15" y="81"/>
                      <a:pt x="8" y="86"/>
                    </a:cubicBezTo>
                    <a:cubicBezTo>
                      <a:pt x="1" y="91"/>
                      <a:pt x="2" y="107"/>
                      <a:pt x="0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6CCFF"/>
                  </a:gs>
                  <a:gs pos="100000">
                    <a:srgbClr val="336699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1" name="Freeform 486"/>
              <p:cNvSpPr>
                <a:spLocks/>
              </p:cNvSpPr>
              <p:nvPr/>
            </p:nvSpPr>
            <p:spPr bwMode="auto">
              <a:xfrm>
                <a:off x="3407" y="2742"/>
                <a:ext cx="1089" cy="290"/>
              </a:xfrm>
              <a:custGeom>
                <a:avLst/>
                <a:gdLst>
                  <a:gd name="T0" fmla="*/ 0 w 391"/>
                  <a:gd name="T1" fmla="*/ 2147483647 h 105"/>
                  <a:gd name="T2" fmla="*/ 2147483647 w 391"/>
                  <a:gd name="T3" fmla="*/ 2147483647 h 105"/>
                  <a:gd name="T4" fmla="*/ 2147483647 w 391"/>
                  <a:gd name="T5" fmla="*/ 2147483647 h 105"/>
                  <a:gd name="T6" fmla="*/ 2147483647 w 391"/>
                  <a:gd name="T7" fmla="*/ 2147483647 h 105"/>
                  <a:gd name="T8" fmla="*/ 2147483647 w 391"/>
                  <a:gd name="T9" fmla="*/ 2147483647 h 105"/>
                  <a:gd name="T10" fmla="*/ 2147483647 w 391"/>
                  <a:gd name="T11" fmla="*/ 2147483647 h 105"/>
                  <a:gd name="T12" fmla="*/ 2147483647 w 391"/>
                  <a:gd name="T13" fmla="*/ 2147483647 h 105"/>
                  <a:gd name="T14" fmla="*/ 2147483647 w 391"/>
                  <a:gd name="T15" fmla="*/ 2147483647 h 105"/>
                  <a:gd name="T16" fmla="*/ 2147483647 w 391"/>
                  <a:gd name="T17" fmla="*/ 2147483647 h 105"/>
                  <a:gd name="T18" fmla="*/ 2147483647 w 391"/>
                  <a:gd name="T19" fmla="*/ 2147483647 h 105"/>
                  <a:gd name="T20" fmla="*/ 0 w 391"/>
                  <a:gd name="T21" fmla="*/ 2147483647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1"/>
                  <a:gd name="T34" fmla="*/ 0 h 105"/>
                  <a:gd name="T35" fmla="*/ 391 w 391"/>
                  <a:gd name="T36" fmla="*/ 105 h 10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1" h="105">
                    <a:moveTo>
                      <a:pt x="0" y="22"/>
                    </a:moveTo>
                    <a:cubicBezTo>
                      <a:pt x="9" y="18"/>
                      <a:pt x="47" y="40"/>
                      <a:pt x="64" y="42"/>
                    </a:cubicBezTo>
                    <a:cubicBezTo>
                      <a:pt x="81" y="44"/>
                      <a:pt x="83" y="40"/>
                      <a:pt x="104" y="34"/>
                    </a:cubicBezTo>
                    <a:cubicBezTo>
                      <a:pt x="125" y="28"/>
                      <a:pt x="153" y="12"/>
                      <a:pt x="192" y="8"/>
                    </a:cubicBezTo>
                    <a:cubicBezTo>
                      <a:pt x="231" y="4"/>
                      <a:pt x="304" y="0"/>
                      <a:pt x="336" y="8"/>
                    </a:cubicBezTo>
                    <a:cubicBezTo>
                      <a:pt x="368" y="16"/>
                      <a:pt x="391" y="46"/>
                      <a:pt x="384" y="56"/>
                    </a:cubicBezTo>
                    <a:cubicBezTo>
                      <a:pt x="377" y="66"/>
                      <a:pt x="325" y="64"/>
                      <a:pt x="292" y="66"/>
                    </a:cubicBezTo>
                    <a:cubicBezTo>
                      <a:pt x="259" y="68"/>
                      <a:pt x="229" y="60"/>
                      <a:pt x="188" y="66"/>
                    </a:cubicBezTo>
                    <a:cubicBezTo>
                      <a:pt x="147" y="72"/>
                      <a:pt x="75" y="105"/>
                      <a:pt x="48" y="104"/>
                    </a:cubicBezTo>
                    <a:cubicBezTo>
                      <a:pt x="21" y="103"/>
                      <a:pt x="36" y="76"/>
                      <a:pt x="28" y="62"/>
                    </a:cubicBezTo>
                    <a:cubicBezTo>
                      <a:pt x="20" y="48"/>
                      <a:pt x="6" y="30"/>
                      <a:pt x="0" y="22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2" name="Freeform 487"/>
              <p:cNvSpPr>
                <a:spLocks/>
              </p:cNvSpPr>
              <p:nvPr/>
            </p:nvSpPr>
            <p:spPr bwMode="auto">
              <a:xfrm>
                <a:off x="3104" y="2387"/>
                <a:ext cx="854" cy="752"/>
              </a:xfrm>
              <a:custGeom>
                <a:avLst/>
                <a:gdLst>
                  <a:gd name="T0" fmla="*/ 2147483647 w 307"/>
                  <a:gd name="T1" fmla="*/ 2147483647 h 273"/>
                  <a:gd name="T2" fmla="*/ 2147483647 w 307"/>
                  <a:gd name="T3" fmla="*/ 2147483647 h 273"/>
                  <a:gd name="T4" fmla="*/ 2147483647 w 307"/>
                  <a:gd name="T5" fmla="*/ 2147483647 h 273"/>
                  <a:gd name="T6" fmla="*/ 2147483647 w 307"/>
                  <a:gd name="T7" fmla="*/ 2147483647 h 273"/>
                  <a:gd name="T8" fmla="*/ 2147483647 w 307"/>
                  <a:gd name="T9" fmla="*/ 2147483647 h 273"/>
                  <a:gd name="T10" fmla="*/ 2147483647 w 307"/>
                  <a:gd name="T11" fmla="*/ 2147483647 h 273"/>
                  <a:gd name="T12" fmla="*/ 2147483647 w 307"/>
                  <a:gd name="T13" fmla="*/ 2147483647 h 273"/>
                  <a:gd name="T14" fmla="*/ 2147483647 w 307"/>
                  <a:gd name="T15" fmla="*/ 2147483647 h 273"/>
                  <a:gd name="T16" fmla="*/ 2147483647 w 307"/>
                  <a:gd name="T17" fmla="*/ 2147483647 h 273"/>
                  <a:gd name="T18" fmla="*/ 2147483647 w 307"/>
                  <a:gd name="T19" fmla="*/ 2147483647 h 273"/>
                  <a:gd name="T20" fmla="*/ 2147483647 w 307"/>
                  <a:gd name="T21" fmla="*/ 2147483647 h 273"/>
                  <a:gd name="T22" fmla="*/ 2147483647 w 307"/>
                  <a:gd name="T23" fmla="*/ 2147483647 h 273"/>
                  <a:gd name="T24" fmla="*/ 2147483647 w 307"/>
                  <a:gd name="T25" fmla="*/ 2147483647 h 273"/>
                  <a:gd name="T26" fmla="*/ 2147483647 w 307"/>
                  <a:gd name="T27" fmla="*/ 2147483647 h 273"/>
                  <a:gd name="T28" fmla="*/ 2147483647 w 307"/>
                  <a:gd name="T29" fmla="*/ 2147483647 h 273"/>
                  <a:gd name="T30" fmla="*/ 2147483647 w 307"/>
                  <a:gd name="T31" fmla="*/ 2147483647 h 27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7"/>
                  <a:gd name="T49" fmla="*/ 0 h 273"/>
                  <a:gd name="T50" fmla="*/ 307 w 307"/>
                  <a:gd name="T51" fmla="*/ 273 h 27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7" h="273">
                    <a:moveTo>
                      <a:pt x="13" y="59"/>
                    </a:moveTo>
                    <a:cubicBezTo>
                      <a:pt x="22" y="45"/>
                      <a:pt x="48" y="52"/>
                      <a:pt x="65" y="55"/>
                    </a:cubicBezTo>
                    <a:cubicBezTo>
                      <a:pt x="82" y="58"/>
                      <a:pt x="94" y="76"/>
                      <a:pt x="113" y="79"/>
                    </a:cubicBezTo>
                    <a:cubicBezTo>
                      <a:pt x="132" y="82"/>
                      <a:pt x="165" y="78"/>
                      <a:pt x="177" y="71"/>
                    </a:cubicBezTo>
                    <a:cubicBezTo>
                      <a:pt x="189" y="64"/>
                      <a:pt x="167" y="49"/>
                      <a:pt x="185" y="39"/>
                    </a:cubicBezTo>
                    <a:cubicBezTo>
                      <a:pt x="203" y="29"/>
                      <a:pt x="265" y="0"/>
                      <a:pt x="285" y="11"/>
                    </a:cubicBezTo>
                    <a:cubicBezTo>
                      <a:pt x="305" y="22"/>
                      <a:pt x="303" y="86"/>
                      <a:pt x="305" y="107"/>
                    </a:cubicBezTo>
                    <a:cubicBezTo>
                      <a:pt x="307" y="128"/>
                      <a:pt x="307" y="127"/>
                      <a:pt x="297" y="135"/>
                    </a:cubicBezTo>
                    <a:cubicBezTo>
                      <a:pt x="287" y="143"/>
                      <a:pt x="267" y="150"/>
                      <a:pt x="245" y="155"/>
                    </a:cubicBezTo>
                    <a:cubicBezTo>
                      <a:pt x="223" y="160"/>
                      <a:pt x="188" y="164"/>
                      <a:pt x="165" y="163"/>
                    </a:cubicBezTo>
                    <a:cubicBezTo>
                      <a:pt x="142" y="162"/>
                      <a:pt x="123" y="160"/>
                      <a:pt x="109" y="151"/>
                    </a:cubicBezTo>
                    <a:cubicBezTo>
                      <a:pt x="95" y="142"/>
                      <a:pt x="73" y="95"/>
                      <a:pt x="81" y="107"/>
                    </a:cubicBezTo>
                    <a:cubicBezTo>
                      <a:pt x="89" y="119"/>
                      <a:pt x="156" y="198"/>
                      <a:pt x="157" y="223"/>
                    </a:cubicBezTo>
                    <a:cubicBezTo>
                      <a:pt x="158" y="248"/>
                      <a:pt x="113" y="273"/>
                      <a:pt x="89" y="259"/>
                    </a:cubicBezTo>
                    <a:cubicBezTo>
                      <a:pt x="65" y="245"/>
                      <a:pt x="26" y="170"/>
                      <a:pt x="13" y="137"/>
                    </a:cubicBezTo>
                    <a:cubicBezTo>
                      <a:pt x="0" y="104"/>
                      <a:pt x="6" y="71"/>
                      <a:pt x="13" y="5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3" name="Freeform 488" descr="Широкий диагональный 1"/>
              <p:cNvSpPr>
                <a:spLocks/>
              </p:cNvSpPr>
              <p:nvPr/>
            </p:nvSpPr>
            <p:spPr bwMode="auto">
              <a:xfrm>
                <a:off x="3407" y="1795"/>
                <a:ext cx="471" cy="715"/>
              </a:xfrm>
              <a:custGeom>
                <a:avLst/>
                <a:gdLst>
                  <a:gd name="T0" fmla="*/ 0 w 471"/>
                  <a:gd name="T1" fmla="*/ 159 h 715"/>
                  <a:gd name="T2" fmla="*/ 100 w 471"/>
                  <a:gd name="T3" fmla="*/ 48 h 715"/>
                  <a:gd name="T4" fmla="*/ 317 w 471"/>
                  <a:gd name="T5" fmla="*/ 445 h 715"/>
                  <a:gd name="T6" fmla="*/ 468 w 471"/>
                  <a:gd name="T7" fmla="*/ 589 h 715"/>
                  <a:gd name="T8" fmla="*/ 333 w 471"/>
                  <a:gd name="T9" fmla="*/ 621 h 715"/>
                  <a:gd name="T10" fmla="*/ 167 w 471"/>
                  <a:gd name="T11" fmla="*/ 699 h 715"/>
                  <a:gd name="T12" fmla="*/ 111 w 471"/>
                  <a:gd name="T13" fmla="*/ 523 h 715"/>
                  <a:gd name="T14" fmla="*/ 134 w 471"/>
                  <a:gd name="T15" fmla="*/ 440 h 715"/>
                  <a:gd name="T16" fmla="*/ 156 w 471"/>
                  <a:gd name="T17" fmla="*/ 313 h 715"/>
                  <a:gd name="T18" fmla="*/ 56 w 471"/>
                  <a:gd name="T19" fmla="*/ 159 h 715"/>
                  <a:gd name="T20" fmla="*/ 0 w 471"/>
                  <a:gd name="T21" fmla="*/ 159 h 7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1"/>
                  <a:gd name="T34" fmla="*/ 0 h 715"/>
                  <a:gd name="T35" fmla="*/ 471 w 471"/>
                  <a:gd name="T36" fmla="*/ 715 h 7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1" h="715">
                    <a:moveTo>
                      <a:pt x="0" y="159"/>
                    </a:moveTo>
                    <a:cubicBezTo>
                      <a:pt x="8" y="131"/>
                      <a:pt x="47" y="0"/>
                      <a:pt x="100" y="48"/>
                    </a:cubicBezTo>
                    <a:cubicBezTo>
                      <a:pt x="153" y="96"/>
                      <a:pt x="256" y="355"/>
                      <a:pt x="317" y="445"/>
                    </a:cubicBezTo>
                    <a:cubicBezTo>
                      <a:pt x="378" y="535"/>
                      <a:pt x="465" y="560"/>
                      <a:pt x="468" y="589"/>
                    </a:cubicBezTo>
                    <a:cubicBezTo>
                      <a:pt x="471" y="618"/>
                      <a:pt x="383" y="603"/>
                      <a:pt x="333" y="621"/>
                    </a:cubicBezTo>
                    <a:cubicBezTo>
                      <a:pt x="283" y="639"/>
                      <a:pt x="204" y="715"/>
                      <a:pt x="167" y="699"/>
                    </a:cubicBezTo>
                    <a:cubicBezTo>
                      <a:pt x="130" y="683"/>
                      <a:pt x="117" y="567"/>
                      <a:pt x="111" y="523"/>
                    </a:cubicBezTo>
                    <a:cubicBezTo>
                      <a:pt x="106" y="479"/>
                      <a:pt x="125" y="476"/>
                      <a:pt x="134" y="440"/>
                    </a:cubicBezTo>
                    <a:cubicBezTo>
                      <a:pt x="142" y="404"/>
                      <a:pt x="170" y="360"/>
                      <a:pt x="156" y="313"/>
                    </a:cubicBezTo>
                    <a:cubicBezTo>
                      <a:pt x="142" y="266"/>
                      <a:pt x="81" y="184"/>
                      <a:pt x="56" y="159"/>
                    </a:cubicBezTo>
                    <a:cubicBezTo>
                      <a:pt x="31" y="134"/>
                      <a:pt x="11" y="159"/>
                      <a:pt x="0" y="159"/>
                    </a:cubicBezTo>
                    <a:close/>
                  </a:path>
                </a:pathLst>
              </a:cu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4" name="Freeform 489"/>
              <p:cNvSpPr>
                <a:spLocks/>
              </p:cNvSpPr>
              <p:nvPr/>
            </p:nvSpPr>
            <p:spPr bwMode="auto">
              <a:xfrm>
                <a:off x="3016" y="1481"/>
                <a:ext cx="487" cy="506"/>
              </a:xfrm>
              <a:custGeom>
                <a:avLst/>
                <a:gdLst>
                  <a:gd name="T0" fmla="*/ 200 w 487"/>
                  <a:gd name="T1" fmla="*/ 207 h 506"/>
                  <a:gd name="T2" fmla="*/ 120 w 487"/>
                  <a:gd name="T3" fmla="*/ 351 h 506"/>
                  <a:gd name="T4" fmla="*/ 128 w 487"/>
                  <a:gd name="T5" fmla="*/ 479 h 506"/>
                  <a:gd name="T6" fmla="*/ 248 w 487"/>
                  <a:gd name="T7" fmla="*/ 503 h 506"/>
                  <a:gd name="T8" fmla="*/ 336 w 487"/>
                  <a:gd name="T9" fmla="*/ 463 h 506"/>
                  <a:gd name="T10" fmla="*/ 448 w 487"/>
                  <a:gd name="T11" fmla="*/ 359 h 506"/>
                  <a:gd name="T12" fmla="*/ 440 w 487"/>
                  <a:gd name="T13" fmla="*/ 295 h 506"/>
                  <a:gd name="T14" fmla="*/ 472 w 487"/>
                  <a:gd name="T15" fmla="*/ 231 h 506"/>
                  <a:gd name="T16" fmla="*/ 480 w 487"/>
                  <a:gd name="T17" fmla="*/ 151 h 506"/>
                  <a:gd name="T18" fmla="*/ 432 w 487"/>
                  <a:gd name="T19" fmla="*/ 63 h 506"/>
                  <a:gd name="T20" fmla="*/ 344 w 487"/>
                  <a:gd name="T21" fmla="*/ 7 h 506"/>
                  <a:gd name="T22" fmla="*/ 192 w 487"/>
                  <a:gd name="T23" fmla="*/ 23 h 506"/>
                  <a:gd name="T24" fmla="*/ 192 w 487"/>
                  <a:gd name="T25" fmla="*/ 55 h 506"/>
                  <a:gd name="T26" fmla="*/ 152 w 487"/>
                  <a:gd name="T27" fmla="*/ 103 h 506"/>
                  <a:gd name="T28" fmla="*/ 96 w 487"/>
                  <a:gd name="T29" fmla="*/ 143 h 506"/>
                  <a:gd name="T30" fmla="*/ 32 w 487"/>
                  <a:gd name="T31" fmla="*/ 175 h 506"/>
                  <a:gd name="T32" fmla="*/ 0 w 487"/>
                  <a:gd name="T33" fmla="*/ 239 h 506"/>
                  <a:gd name="T34" fmla="*/ 32 w 487"/>
                  <a:gd name="T35" fmla="*/ 287 h 506"/>
                  <a:gd name="T36" fmla="*/ 112 w 487"/>
                  <a:gd name="T37" fmla="*/ 287 h 506"/>
                  <a:gd name="T38" fmla="*/ 152 w 487"/>
                  <a:gd name="T39" fmla="*/ 247 h 506"/>
                  <a:gd name="T40" fmla="*/ 200 w 487"/>
                  <a:gd name="T41" fmla="*/ 199 h 5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7"/>
                  <a:gd name="T64" fmla="*/ 0 h 506"/>
                  <a:gd name="T65" fmla="*/ 487 w 487"/>
                  <a:gd name="T66" fmla="*/ 506 h 5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7" h="506">
                    <a:moveTo>
                      <a:pt x="200" y="207"/>
                    </a:moveTo>
                    <a:cubicBezTo>
                      <a:pt x="187" y="231"/>
                      <a:pt x="132" y="306"/>
                      <a:pt x="120" y="351"/>
                    </a:cubicBezTo>
                    <a:cubicBezTo>
                      <a:pt x="108" y="396"/>
                      <a:pt x="107" y="454"/>
                      <a:pt x="128" y="479"/>
                    </a:cubicBezTo>
                    <a:cubicBezTo>
                      <a:pt x="149" y="504"/>
                      <a:pt x="213" y="506"/>
                      <a:pt x="248" y="503"/>
                    </a:cubicBezTo>
                    <a:cubicBezTo>
                      <a:pt x="283" y="500"/>
                      <a:pt x="303" y="487"/>
                      <a:pt x="336" y="463"/>
                    </a:cubicBezTo>
                    <a:cubicBezTo>
                      <a:pt x="369" y="439"/>
                      <a:pt x="431" y="387"/>
                      <a:pt x="448" y="359"/>
                    </a:cubicBezTo>
                    <a:cubicBezTo>
                      <a:pt x="465" y="331"/>
                      <a:pt x="436" y="316"/>
                      <a:pt x="440" y="295"/>
                    </a:cubicBezTo>
                    <a:cubicBezTo>
                      <a:pt x="444" y="274"/>
                      <a:pt x="465" y="255"/>
                      <a:pt x="472" y="231"/>
                    </a:cubicBezTo>
                    <a:cubicBezTo>
                      <a:pt x="479" y="207"/>
                      <a:pt x="487" y="179"/>
                      <a:pt x="480" y="151"/>
                    </a:cubicBezTo>
                    <a:cubicBezTo>
                      <a:pt x="473" y="123"/>
                      <a:pt x="455" y="87"/>
                      <a:pt x="432" y="63"/>
                    </a:cubicBezTo>
                    <a:cubicBezTo>
                      <a:pt x="409" y="39"/>
                      <a:pt x="384" y="14"/>
                      <a:pt x="344" y="7"/>
                    </a:cubicBezTo>
                    <a:cubicBezTo>
                      <a:pt x="304" y="0"/>
                      <a:pt x="217" y="15"/>
                      <a:pt x="192" y="23"/>
                    </a:cubicBezTo>
                    <a:cubicBezTo>
                      <a:pt x="167" y="31"/>
                      <a:pt x="199" y="42"/>
                      <a:pt x="192" y="55"/>
                    </a:cubicBezTo>
                    <a:cubicBezTo>
                      <a:pt x="185" y="68"/>
                      <a:pt x="168" y="88"/>
                      <a:pt x="152" y="103"/>
                    </a:cubicBezTo>
                    <a:cubicBezTo>
                      <a:pt x="136" y="118"/>
                      <a:pt x="116" y="131"/>
                      <a:pt x="96" y="143"/>
                    </a:cubicBezTo>
                    <a:cubicBezTo>
                      <a:pt x="76" y="155"/>
                      <a:pt x="48" y="159"/>
                      <a:pt x="32" y="175"/>
                    </a:cubicBezTo>
                    <a:cubicBezTo>
                      <a:pt x="16" y="191"/>
                      <a:pt x="0" y="220"/>
                      <a:pt x="0" y="239"/>
                    </a:cubicBezTo>
                    <a:cubicBezTo>
                      <a:pt x="0" y="258"/>
                      <a:pt x="13" y="279"/>
                      <a:pt x="32" y="287"/>
                    </a:cubicBezTo>
                    <a:cubicBezTo>
                      <a:pt x="51" y="295"/>
                      <a:pt x="92" y="294"/>
                      <a:pt x="112" y="287"/>
                    </a:cubicBezTo>
                    <a:cubicBezTo>
                      <a:pt x="132" y="280"/>
                      <a:pt x="137" y="262"/>
                      <a:pt x="152" y="247"/>
                    </a:cubicBezTo>
                    <a:cubicBezTo>
                      <a:pt x="167" y="232"/>
                      <a:pt x="192" y="207"/>
                      <a:pt x="200" y="199"/>
                    </a:cubicBezTo>
                  </a:path>
                </a:pathLst>
              </a:custGeom>
              <a:gradFill rotWithShape="1">
                <a:gsLst>
                  <a:gs pos="0">
                    <a:srgbClr val="FFA953"/>
                  </a:gs>
                  <a:gs pos="100000">
                    <a:srgbClr val="FFCF9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5" name="Freeform 490"/>
              <p:cNvSpPr>
                <a:spLocks/>
              </p:cNvSpPr>
              <p:nvPr/>
            </p:nvSpPr>
            <p:spPr bwMode="auto">
              <a:xfrm>
                <a:off x="3152" y="1800"/>
                <a:ext cx="137" cy="57"/>
              </a:xfrm>
              <a:custGeom>
                <a:avLst/>
                <a:gdLst>
                  <a:gd name="T0" fmla="*/ 16 w 137"/>
                  <a:gd name="T1" fmla="*/ 24 h 57"/>
                  <a:gd name="T2" fmla="*/ 8 w 137"/>
                  <a:gd name="T3" fmla="*/ 0 h 57"/>
                  <a:gd name="T4" fmla="*/ 64 w 137"/>
                  <a:gd name="T5" fmla="*/ 24 h 57"/>
                  <a:gd name="T6" fmla="*/ 112 w 137"/>
                  <a:gd name="T7" fmla="*/ 8 h 57"/>
                  <a:gd name="T8" fmla="*/ 128 w 137"/>
                  <a:gd name="T9" fmla="*/ 16 h 57"/>
                  <a:gd name="T10" fmla="*/ 56 w 137"/>
                  <a:gd name="T11" fmla="*/ 56 h 57"/>
                  <a:gd name="T12" fmla="*/ 16 w 137"/>
                  <a:gd name="T13" fmla="*/ 24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57"/>
                  <a:gd name="T23" fmla="*/ 137 w 137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57">
                    <a:moveTo>
                      <a:pt x="16" y="24"/>
                    </a:moveTo>
                    <a:cubicBezTo>
                      <a:pt x="7" y="12"/>
                      <a:pt x="0" y="0"/>
                      <a:pt x="8" y="0"/>
                    </a:cubicBezTo>
                    <a:cubicBezTo>
                      <a:pt x="16" y="0"/>
                      <a:pt x="47" y="23"/>
                      <a:pt x="64" y="24"/>
                    </a:cubicBezTo>
                    <a:cubicBezTo>
                      <a:pt x="81" y="25"/>
                      <a:pt x="101" y="9"/>
                      <a:pt x="112" y="8"/>
                    </a:cubicBezTo>
                    <a:cubicBezTo>
                      <a:pt x="123" y="7"/>
                      <a:pt x="137" y="8"/>
                      <a:pt x="128" y="16"/>
                    </a:cubicBezTo>
                    <a:cubicBezTo>
                      <a:pt x="119" y="24"/>
                      <a:pt x="75" y="55"/>
                      <a:pt x="56" y="56"/>
                    </a:cubicBezTo>
                    <a:cubicBezTo>
                      <a:pt x="37" y="57"/>
                      <a:pt x="24" y="31"/>
                      <a:pt x="16" y="24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6" name="Freeform 491"/>
              <p:cNvSpPr>
                <a:spLocks/>
              </p:cNvSpPr>
              <p:nvPr/>
            </p:nvSpPr>
            <p:spPr bwMode="auto">
              <a:xfrm>
                <a:off x="3088" y="1517"/>
                <a:ext cx="432" cy="267"/>
              </a:xfrm>
              <a:custGeom>
                <a:avLst/>
                <a:gdLst>
                  <a:gd name="T0" fmla="*/ 336 w 432"/>
                  <a:gd name="T1" fmla="*/ 243 h 267"/>
                  <a:gd name="T2" fmla="*/ 376 w 432"/>
                  <a:gd name="T3" fmla="*/ 219 h 267"/>
                  <a:gd name="T4" fmla="*/ 408 w 432"/>
                  <a:gd name="T5" fmla="*/ 155 h 267"/>
                  <a:gd name="T6" fmla="*/ 384 w 432"/>
                  <a:gd name="T7" fmla="*/ 123 h 267"/>
                  <a:gd name="T8" fmla="*/ 304 w 432"/>
                  <a:gd name="T9" fmla="*/ 83 h 267"/>
                  <a:gd name="T10" fmla="*/ 256 w 432"/>
                  <a:gd name="T11" fmla="*/ 131 h 267"/>
                  <a:gd name="T12" fmla="*/ 200 w 432"/>
                  <a:gd name="T13" fmla="*/ 139 h 267"/>
                  <a:gd name="T14" fmla="*/ 128 w 432"/>
                  <a:gd name="T15" fmla="*/ 75 h 267"/>
                  <a:gd name="T16" fmla="*/ 16 w 432"/>
                  <a:gd name="T17" fmla="*/ 99 h 267"/>
                  <a:gd name="T18" fmla="*/ 32 w 432"/>
                  <a:gd name="T19" fmla="*/ 11 h 267"/>
                  <a:gd name="T20" fmla="*/ 128 w 432"/>
                  <a:gd name="T21" fmla="*/ 35 h 267"/>
                  <a:gd name="T22" fmla="*/ 272 w 432"/>
                  <a:gd name="T23" fmla="*/ 19 h 267"/>
                  <a:gd name="T24" fmla="*/ 320 w 432"/>
                  <a:gd name="T25" fmla="*/ 59 h 267"/>
                  <a:gd name="T26" fmla="*/ 416 w 432"/>
                  <a:gd name="T27" fmla="*/ 115 h 267"/>
                  <a:gd name="T28" fmla="*/ 416 w 432"/>
                  <a:gd name="T29" fmla="*/ 211 h 267"/>
                  <a:gd name="T30" fmla="*/ 368 w 432"/>
                  <a:gd name="T31" fmla="*/ 259 h 267"/>
                  <a:gd name="T32" fmla="*/ 320 w 432"/>
                  <a:gd name="T33" fmla="*/ 259 h 2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2"/>
                  <a:gd name="T52" fmla="*/ 0 h 267"/>
                  <a:gd name="T53" fmla="*/ 432 w 432"/>
                  <a:gd name="T54" fmla="*/ 267 h 2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2" h="267">
                    <a:moveTo>
                      <a:pt x="336" y="243"/>
                    </a:moveTo>
                    <a:cubicBezTo>
                      <a:pt x="343" y="239"/>
                      <a:pt x="364" y="234"/>
                      <a:pt x="376" y="219"/>
                    </a:cubicBezTo>
                    <a:cubicBezTo>
                      <a:pt x="388" y="204"/>
                      <a:pt x="407" y="171"/>
                      <a:pt x="408" y="155"/>
                    </a:cubicBezTo>
                    <a:cubicBezTo>
                      <a:pt x="409" y="139"/>
                      <a:pt x="401" y="135"/>
                      <a:pt x="384" y="123"/>
                    </a:cubicBezTo>
                    <a:cubicBezTo>
                      <a:pt x="367" y="111"/>
                      <a:pt x="325" y="82"/>
                      <a:pt x="304" y="83"/>
                    </a:cubicBezTo>
                    <a:cubicBezTo>
                      <a:pt x="283" y="84"/>
                      <a:pt x="273" y="122"/>
                      <a:pt x="256" y="131"/>
                    </a:cubicBezTo>
                    <a:cubicBezTo>
                      <a:pt x="239" y="140"/>
                      <a:pt x="221" y="148"/>
                      <a:pt x="200" y="139"/>
                    </a:cubicBezTo>
                    <a:cubicBezTo>
                      <a:pt x="179" y="130"/>
                      <a:pt x="159" y="82"/>
                      <a:pt x="128" y="75"/>
                    </a:cubicBezTo>
                    <a:cubicBezTo>
                      <a:pt x="97" y="68"/>
                      <a:pt x="32" y="110"/>
                      <a:pt x="16" y="99"/>
                    </a:cubicBezTo>
                    <a:cubicBezTo>
                      <a:pt x="0" y="88"/>
                      <a:pt x="13" y="22"/>
                      <a:pt x="32" y="11"/>
                    </a:cubicBezTo>
                    <a:cubicBezTo>
                      <a:pt x="51" y="0"/>
                      <a:pt x="88" y="34"/>
                      <a:pt x="128" y="35"/>
                    </a:cubicBezTo>
                    <a:cubicBezTo>
                      <a:pt x="168" y="36"/>
                      <a:pt x="240" y="15"/>
                      <a:pt x="272" y="19"/>
                    </a:cubicBezTo>
                    <a:cubicBezTo>
                      <a:pt x="304" y="23"/>
                      <a:pt x="296" y="43"/>
                      <a:pt x="320" y="59"/>
                    </a:cubicBezTo>
                    <a:cubicBezTo>
                      <a:pt x="344" y="75"/>
                      <a:pt x="400" y="90"/>
                      <a:pt x="416" y="115"/>
                    </a:cubicBezTo>
                    <a:cubicBezTo>
                      <a:pt x="432" y="140"/>
                      <a:pt x="424" y="187"/>
                      <a:pt x="416" y="211"/>
                    </a:cubicBezTo>
                    <a:cubicBezTo>
                      <a:pt x="408" y="235"/>
                      <a:pt x="384" y="251"/>
                      <a:pt x="368" y="259"/>
                    </a:cubicBezTo>
                    <a:cubicBezTo>
                      <a:pt x="352" y="267"/>
                      <a:pt x="336" y="263"/>
                      <a:pt x="320" y="259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0099CC"/>
                  </a:gs>
                </a:gsLst>
                <a:path path="rect">
                  <a:fillToRect l="50000" t="50000" r="50000" b="50000"/>
                </a:path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7" name="Freeform 492"/>
              <p:cNvSpPr>
                <a:spLocks/>
              </p:cNvSpPr>
              <p:nvPr/>
            </p:nvSpPr>
            <p:spPr bwMode="auto">
              <a:xfrm>
                <a:off x="2547" y="1984"/>
                <a:ext cx="713" cy="413"/>
              </a:xfrm>
              <a:custGeom>
                <a:avLst/>
                <a:gdLst>
                  <a:gd name="T0" fmla="*/ 693 w 713"/>
                  <a:gd name="T1" fmla="*/ 0 h 413"/>
                  <a:gd name="T2" fmla="*/ 605 w 713"/>
                  <a:gd name="T3" fmla="*/ 136 h 413"/>
                  <a:gd name="T4" fmla="*/ 525 w 713"/>
                  <a:gd name="T5" fmla="*/ 224 h 413"/>
                  <a:gd name="T6" fmla="*/ 429 w 713"/>
                  <a:gd name="T7" fmla="*/ 288 h 413"/>
                  <a:gd name="T8" fmla="*/ 389 w 713"/>
                  <a:gd name="T9" fmla="*/ 304 h 413"/>
                  <a:gd name="T10" fmla="*/ 189 w 713"/>
                  <a:gd name="T11" fmla="*/ 272 h 413"/>
                  <a:gd name="T12" fmla="*/ 113 w 713"/>
                  <a:gd name="T13" fmla="*/ 216 h 413"/>
                  <a:gd name="T14" fmla="*/ 57 w 713"/>
                  <a:gd name="T15" fmla="*/ 248 h 413"/>
                  <a:gd name="T16" fmla="*/ 21 w 713"/>
                  <a:gd name="T17" fmla="*/ 296 h 413"/>
                  <a:gd name="T18" fmla="*/ 5 w 713"/>
                  <a:gd name="T19" fmla="*/ 344 h 413"/>
                  <a:gd name="T20" fmla="*/ 13 w 713"/>
                  <a:gd name="T21" fmla="*/ 368 h 413"/>
                  <a:gd name="T22" fmla="*/ 85 w 713"/>
                  <a:gd name="T23" fmla="*/ 376 h 413"/>
                  <a:gd name="T24" fmla="*/ 101 w 713"/>
                  <a:gd name="T25" fmla="*/ 400 h 413"/>
                  <a:gd name="T26" fmla="*/ 133 w 713"/>
                  <a:gd name="T27" fmla="*/ 352 h 413"/>
                  <a:gd name="T28" fmla="*/ 189 w 713"/>
                  <a:gd name="T29" fmla="*/ 368 h 413"/>
                  <a:gd name="T30" fmla="*/ 237 w 713"/>
                  <a:gd name="T31" fmla="*/ 368 h 413"/>
                  <a:gd name="T32" fmla="*/ 381 w 713"/>
                  <a:gd name="T33" fmla="*/ 392 h 413"/>
                  <a:gd name="T34" fmla="*/ 429 w 713"/>
                  <a:gd name="T35" fmla="*/ 408 h 413"/>
                  <a:gd name="T36" fmla="*/ 469 w 713"/>
                  <a:gd name="T37" fmla="*/ 408 h 413"/>
                  <a:gd name="T38" fmla="*/ 557 w 713"/>
                  <a:gd name="T39" fmla="*/ 376 h 413"/>
                  <a:gd name="T40" fmla="*/ 649 w 713"/>
                  <a:gd name="T41" fmla="*/ 312 h 413"/>
                  <a:gd name="T42" fmla="*/ 705 w 713"/>
                  <a:gd name="T43" fmla="*/ 256 h 413"/>
                  <a:gd name="T44" fmla="*/ 697 w 713"/>
                  <a:gd name="T45" fmla="*/ 160 h 4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13"/>
                  <a:gd name="T70" fmla="*/ 0 h 413"/>
                  <a:gd name="T71" fmla="*/ 713 w 713"/>
                  <a:gd name="T72" fmla="*/ 413 h 41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13" h="413">
                    <a:moveTo>
                      <a:pt x="693" y="0"/>
                    </a:moveTo>
                    <a:cubicBezTo>
                      <a:pt x="678" y="23"/>
                      <a:pt x="633" y="99"/>
                      <a:pt x="605" y="136"/>
                    </a:cubicBezTo>
                    <a:cubicBezTo>
                      <a:pt x="577" y="173"/>
                      <a:pt x="554" y="199"/>
                      <a:pt x="525" y="224"/>
                    </a:cubicBezTo>
                    <a:cubicBezTo>
                      <a:pt x="496" y="249"/>
                      <a:pt x="452" y="275"/>
                      <a:pt x="429" y="288"/>
                    </a:cubicBezTo>
                    <a:cubicBezTo>
                      <a:pt x="406" y="301"/>
                      <a:pt x="429" y="307"/>
                      <a:pt x="389" y="304"/>
                    </a:cubicBezTo>
                    <a:cubicBezTo>
                      <a:pt x="349" y="301"/>
                      <a:pt x="235" y="287"/>
                      <a:pt x="189" y="272"/>
                    </a:cubicBezTo>
                    <a:cubicBezTo>
                      <a:pt x="143" y="257"/>
                      <a:pt x="135" y="220"/>
                      <a:pt x="113" y="216"/>
                    </a:cubicBezTo>
                    <a:cubicBezTo>
                      <a:pt x="91" y="212"/>
                      <a:pt x="72" y="235"/>
                      <a:pt x="57" y="248"/>
                    </a:cubicBezTo>
                    <a:cubicBezTo>
                      <a:pt x="42" y="261"/>
                      <a:pt x="30" y="280"/>
                      <a:pt x="21" y="296"/>
                    </a:cubicBezTo>
                    <a:cubicBezTo>
                      <a:pt x="12" y="312"/>
                      <a:pt x="6" y="332"/>
                      <a:pt x="5" y="344"/>
                    </a:cubicBezTo>
                    <a:cubicBezTo>
                      <a:pt x="4" y="356"/>
                      <a:pt x="0" y="363"/>
                      <a:pt x="13" y="368"/>
                    </a:cubicBezTo>
                    <a:cubicBezTo>
                      <a:pt x="26" y="373"/>
                      <a:pt x="70" y="371"/>
                      <a:pt x="85" y="376"/>
                    </a:cubicBezTo>
                    <a:cubicBezTo>
                      <a:pt x="100" y="381"/>
                      <a:pt x="93" y="404"/>
                      <a:pt x="101" y="400"/>
                    </a:cubicBezTo>
                    <a:cubicBezTo>
                      <a:pt x="109" y="396"/>
                      <a:pt x="118" y="357"/>
                      <a:pt x="133" y="352"/>
                    </a:cubicBezTo>
                    <a:cubicBezTo>
                      <a:pt x="148" y="347"/>
                      <a:pt x="172" y="365"/>
                      <a:pt x="189" y="368"/>
                    </a:cubicBezTo>
                    <a:cubicBezTo>
                      <a:pt x="206" y="371"/>
                      <a:pt x="205" y="364"/>
                      <a:pt x="237" y="368"/>
                    </a:cubicBezTo>
                    <a:cubicBezTo>
                      <a:pt x="269" y="372"/>
                      <a:pt x="349" y="385"/>
                      <a:pt x="381" y="392"/>
                    </a:cubicBezTo>
                    <a:cubicBezTo>
                      <a:pt x="413" y="399"/>
                      <a:pt x="414" y="405"/>
                      <a:pt x="429" y="408"/>
                    </a:cubicBezTo>
                    <a:cubicBezTo>
                      <a:pt x="444" y="411"/>
                      <a:pt x="448" y="413"/>
                      <a:pt x="469" y="408"/>
                    </a:cubicBezTo>
                    <a:cubicBezTo>
                      <a:pt x="490" y="403"/>
                      <a:pt x="527" y="392"/>
                      <a:pt x="557" y="376"/>
                    </a:cubicBezTo>
                    <a:cubicBezTo>
                      <a:pt x="587" y="360"/>
                      <a:pt x="624" y="332"/>
                      <a:pt x="649" y="312"/>
                    </a:cubicBezTo>
                    <a:cubicBezTo>
                      <a:pt x="674" y="292"/>
                      <a:pt x="697" y="281"/>
                      <a:pt x="705" y="256"/>
                    </a:cubicBezTo>
                    <a:cubicBezTo>
                      <a:pt x="713" y="231"/>
                      <a:pt x="699" y="180"/>
                      <a:pt x="697" y="160"/>
                    </a:cubicBezTo>
                  </a:path>
                </a:pathLst>
              </a:custGeom>
              <a:gradFill rotWithShape="1">
                <a:gsLst>
                  <a:gs pos="0">
                    <a:srgbClr val="CDC800"/>
                  </a:gs>
                  <a:gs pos="100000">
                    <a:srgbClr val="FFA95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8" name="Freeform 493"/>
              <p:cNvSpPr>
                <a:spLocks/>
              </p:cNvSpPr>
              <p:nvPr/>
            </p:nvSpPr>
            <p:spPr bwMode="auto">
              <a:xfrm>
                <a:off x="2632" y="2135"/>
                <a:ext cx="564" cy="469"/>
              </a:xfrm>
              <a:custGeom>
                <a:avLst/>
                <a:gdLst>
                  <a:gd name="T0" fmla="*/ 64 w 564"/>
                  <a:gd name="T1" fmla="*/ 417 h 469"/>
                  <a:gd name="T2" fmla="*/ 56 w 564"/>
                  <a:gd name="T3" fmla="*/ 433 h 469"/>
                  <a:gd name="T4" fmla="*/ 104 w 564"/>
                  <a:gd name="T5" fmla="*/ 433 h 469"/>
                  <a:gd name="T6" fmla="*/ 232 w 564"/>
                  <a:gd name="T7" fmla="*/ 217 h 469"/>
                  <a:gd name="T8" fmla="*/ 296 w 564"/>
                  <a:gd name="T9" fmla="*/ 121 h 469"/>
                  <a:gd name="T10" fmla="*/ 392 w 564"/>
                  <a:gd name="T11" fmla="*/ 121 h 469"/>
                  <a:gd name="T12" fmla="*/ 512 w 564"/>
                  <a:gd name="T13" fmla="*/ 289 h 469"/>
                  <a:gd name="T14" fmla="*/ 552 w 564"/>
                  <a:gd name="T15" fmla="*/ 225 h 469"/>
                  <a:gd name="T16" fmla="*/ 440 w 564"/>
                  <a:gd name="T17" fmla="*/ 73 h 469"/>
                  <a:gd name="T18" fmla="*/ 344 w 564"/>
                  <a:gd name="T19" fmla="*/ 25 h 469"/>
                  <a:gd name="T20" fmla="*/ 248 w 564"/>
                  <a:gd name="T21" fmla="*/ 73 h 469"/>
                  <a:gd name="T22" fmla="*/ 200 w 564"/>
                  <a:gd name="T23" fmla="*/ 121 h 469"/>
                  <a:gd name="T24" fmla="*/ 168 w 564"/>
                  <a:gd name="T25" fmla="*/ 209 h 469"/>
                  <a:gd name="T26" fmla="*/ 152 w 564"/>
                  <a:gd name="T27" fmla="*/ 265 h 469"/>
                  <a:gd name="T28" fmla="*/ 56 w 564"/>
                  <a:gd name="T29" fmla="*/ 409 h 469"/>
                  <a:gd name="T30" fmla="*/ 8 w 564"/>
                  <a:gd name="T31" fmla="*/ 361 h 469"/>
                  <a:gd name="T32" fmla="*/ 104 w 564"/>
                  <a:gd name="T33" fmla="*/ 233 h 469"/>
                  <a:gd name="T34" fmla="*/ 152 w 564"/>
                  <a:gd name="T35" fmla="*/ 73 h 469"/>
                  <a:gd name="T36" fmla="*/ 112 w 564"/>
                  <a:gd name="T37" fmla="*/ 73 h 469"/>
                  <a:gd name="T38" fmla="*/ 88 w 564"/>
                  <a:gd name="T39" fmla="*/ 113 h 469"/>
                  <a:gd name="T40" fmla="*/ 8 w 564"/>
                  <a:gd name="T41" fmla="*/ 81 h 469"/>
                  <a:gd name="T42" fmla="*/ 64 w 564"/>
                  <a:gd name="T43" fmla="*/ 33 h 469"/>
                  <a:gd name="T44" fmla="*/ 128 w 564"/>
                  <a:gd name="T45" fmla="*/ 1 h 469"/>
                  <a:gd name="T46" fmla="*/ 200 w 564"/>
                  <a:gd name="T47" fmla="*/ 25 h 469"/>
                  <a:gd name="T48" fmla="*/ 248 w 564"/>
                  <a:gd name="T49" fmla="*/ 73 h 4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4"/>
                  <a:gd name="T76" fmla="*/ 0 h 469"/>
                  <a:gd name="T77" fmla="*/ 564 w 564"/>
                  <a:gd name="T78" fmla="*/ 469 h 4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4" h="469">
                    <a:moveTo>
                      <a:pt x="64" y="417"/>
                    </a:moveTo>
                    <a:cubicBezTo>
                      <a:pt x="63" y="421"/>
                      <a:pt x="49" y="430"/>
                      <a:pt x="56" y="433"/>
                    </a:cubicBezTo>
                    <a:cubicBezTo>
                      <a:pt x="63" y="436"/>
                      <a:pt x="75" y="469"/>
                      <a:pt x="104" y="433"/>
                    </a:cubicBezTo>
                    <a:cubicBezTo>
                      <a:pt x="133" y="397"/>
                      <a:pt x="200" y="269"/>
                      <a:pt x="232" y="217"/>
                    </a:cubicBezTo>
                    <a:cubicBezTo>
                      <a:pt x="264" y="165"/>
                      <a:pt x="270" y="137"/>
                      <a:pt x="296" y="121"/>
                    </a:cubicBezTo>
                    <a:cubicBezTo>
                      <a:pt x="322" y="105"/>
                      <a:pt x="356" y="93"/>
                      <a:pt x="392" y="121"/>
                    </a:cubicBezTo>
                    <a:cubicBezTo>
                      <a:pt x="428" y="149"/>
                      <a:pt x="485" y="272"/>
                      <a:pt x="512" y="289"/>
                    </a:cubicBezTo>
                    <a:cubicBezTo>
                      <a:pt x="539" y="306"/>
                      <a:pt x="564" y="261"/>
                      <a:pt x="552" y="225"/>
                    </a:cubicBezTo>
                    <a:cubicBezTo>
                      <a:pt x="540" y="189"/>
                      <a:pt x="475" y="106"/>
                      <a:pt x="440" y="73"/>
                    </a:cubicBezTo>
                    <a:cubicBezTo>
                      <a:pt x="405" y="40"/>
                      <a:pt x="376" y="25"/>
                      <a:pt x="344" y="25"/>
                    </a:cubicBezTo>
                    <a:cubicBezTo>
                      <a:pt x="312" y="25"/>
                      <a:pt x="272" y="57"/>
                      <a:pt x="248" y="73"/>
                    </a:cubicBezTo>
                    <a:cubicBezTo>
                      <a:pt x="224" y="89"/>
                      <a:pt x="213" y="98"/>
                      <a:pt x="200" y="121"/>
                    </a:cubicBezTo>
                    <a:cubicBezTo>
                      <a:pt x="187" y="144"/>
                      <a:pt x="176" y="185"/>
                      <a:pt x="168" y="209"/>
                    </a:cubicBezTo>
                    <a:cubicBezTo>
                      <a:pt x="160" y="233"/>
                      <a:pt x="171" y="232"/>
                      <a:pt x="152" y="265"/>
                    </a:cubicBezTo>
                    <a:cubicBezTo>
                      <a:pt x="133" y="298"/>
                      <a:pt x="80" y="393"/>
                      <a:pt x="56" y="409"/>
                    </a:cubicBezTo>
                    <a:cubicBezTo>
                      <a:pt x="32" y="425"/>
                      <a:pt x="0" y="390"/>
                      <a:pt x="8" y="361"/>
                    </a:cubicBezTo>
                    <a:cubicBezTo>
                      <a:pt x="16" y="332"/>
                      <a:pt x="80" y="281"/>
                      <a:pt x="104" y="233"/>
                    </a:cubicBezTo>
                    <a:cubicBezTo>
                      <a:pt x="128" y="185"/>
                      <a:pt x="151" y="100"/>
                      <a:pt x="152" y="73"/>
                    </a:cubicBezTo>
                    <a:cubicBezTo>
                      <a:pt x="153" y="46"/>
                      <a:pt x="123" y="66"/>
                      <a:pt x="112" y="73"/>
                    </a:cubicBezTo>
                    <a:cubicBezTo>
                      <a:pt x="101" y="80"/>
                      <a:pt x="105" y="112"/>
                      <a:pt x="88" y="113"/>
                    </a:cubicBezTo>
                    <a:cubicBezTo>
                      <a:pt x="71" y="114"/>
                      <a:pt x="12" y="94"/>
                      <a:pt x="8" y="81"/>
                    </a:cubicBezTo>
                    <a:cubicBezTo>
                      <a:pt x="4" y="68"/>
                      <a:pt x="44" y="46"/>
                      <a:pt x="64" y="33"/>
                    </a:cubicBezTo>
                    <a:cubicBezTo>
                      <a:pt x="84" y="20"/>
                      <a:pt x="105" y="2"/>
                      <a:pt x="128" y="1"/>
                    </a:cubicBezTo>
                    <a:cubicBezTo>
                      <a:pt x="151" y="0"/>
                      <a:pt x="180" y="13"/>
                      <a:pt x="200" y="25"/>
                    </a:cubicBezTo>
                    <a:cubicBezTo>
                      <a:pt x="220" y="37"/>
                      <a:pt x="236" y="53"/>
                      <a:pt x="248" y="73"/>
                    </a:cubicBezTo>
                  </a:path>
                </a:pathLst>
              </a:cu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9" name="Freeform 494"/>
              <p:cNvSpPr>
                <a:spLocks/>
              </p:cNvSpPr>
              <p:nvPr/>
            </p:nvSpPr>
            <p:spPr bwMode="auto">
              <a:xfrm>
                <a:off x="2480" y="2424"/>
                <a:ext cx="352" cy="239"/>
              </a:xfrm>
              <a:custGeom>
                <a:avLst/>
                <a:gdLst>
                  <a:gd name="T0" fmla="*/ 304 w 352"/>
                  <a:gd name="T1" fmla="*/ 168 h 239"/>
                  <a:gd name="T2" fmla="*/ 64 w 352"/>
                  <a:gd name="T3" fmla="*/ 24 h 239"/>
                  <a:gd name="T4" fmla="*/ 16 w 352"/>
                  <a:gd name="T5" fmla="*/ 24 h 239"/>
                  <a:gd name="T6" fmla="*/ 8 w 352"/>
                  <a:gd name="T7" fmla="*/ 64 h 239"/>
                  <a:gd name="T8" fmla="*/ 64 w 352"/>
                  <a:gd name="T9" fmla="*/ 96 h 239"/>
                  <a:gd name="T10" fmla="*/ 128 w 352"/>
                  <a:gd name="T11" fmla="*/ 96 h 239"/>
                  <a:gd name="T12" fmla="*/ 160 w 352"/>
                  <a:gd name="T13" fmla="*/ 152 h 239"/>
                  <a:gd name="T14" fmla="*/ 304 w 352"/>
                  <a:gd name="T15" fmla="*/ 232 h 239"/>
                  <a:gd name="T16" fmla="*/ 352 w 352"/>
                  <a:gd name="T17" fmla="*/ 192 h 239"/>
                  <a:gd name="T18" fmla="*/ 304 w 352"/>
                  <a:gd name="T19" fmla="*/ 168 h 2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2"/>
                  <a:gd name="T31" fmla="*/ 0 h 239"/>
                  <a:gd name="T32" fmla="*/ 352 w 352"/>
                  <a:gd name="T33" fmla="*/ 239 h 2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2" h="239">
                    <a:moveTo>
                      <a:pt x="304" y="168"/>
                    </a:moveTo>
                    <a:cubicBezTo>
                      <a:pt x="264" y="136"/>
                      <a:pt x="112" y="48"/>
                      <a:pt x="64" y="24"/>
                    </a:cubicBezTo>
                    <a:cubicBezTo>
                      <a:pt x="16" y="0"/>
                      <a:pt x="25" y="17"/>
                      <a:pt x="16" y="24"/>
                    </a:cubicBezTo>
                    <a:cubicBezTo>
                      <a:pt x="7" y="31"/>
                      <a:pt x="0" y="52"/>
                      <a:pt x="8" y="64"/>
                    </a:cubicBezTo>
                    <a:cubicBezTo>
                      <a:pt x="16" y="76"/>
                      <a:pt x="44" y="91"/>
                      <a:pt x="64" y="96"/>
                    </a:cubicBezTo>
                    <a:cubicBezTo>
                      <a:pt x="84" y="101"/>
                      <a:pt x="112" y="87"/>
                      <a:pt x="128" y="96"/>
                    </a:cubicBezTo>
                    <a:cubicBezTo>
                      <a:pt x="144" y="105"/>
                      <a:pt x="131" y="129"/>
                      <a:pt x="160" y="152"/>
                    </a:cubicBezTo>
                    <a:cubicBezTo>
                      <a:pt x="189" y="175"/>
                      <a:pt x="272" y="225"/>
                      <a:pt x="304" y="232"/>
                    </a:cubicBezTo>
                    <a:cubicBezTo>
                      <a:pt x="336" y="239"/>
                      <a:pt x="352" y="203"/>
                      <a:pt x="352" y="192"/>
                    </a:cubicBezTo>
                    <a:cubicBezTo>
                      <a:pt x="352" y="181"/>
                      <a:pt x="314" y="173"/>
                      <a:pt x="304" y="168"/>
                    </a:cubicBezTo>
                    <a:close/>
                  </a:path>
                </a:pathLst>
              </a:cu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0" name="Freeform 495"/>
              <p:cNvSpPr>
                <a:spLocks/>
              </p:cNvSpPr>
              <p:nvPr/>
            </p:nvSpPr>
            <p:spPr bwMode="auto">
              <a:xfrm>
                <a:off x="2481" y="2592"/>
                <a:ext cx="304" cy="388"/>
              </a:xfrm>
              <a:custGeom>
                <a:avLst/>
                <a:gdLst>
                  <a:gd name="T0" fmla="*/ 207 w 304"/>
                  <a:gd name="T1" fmla="*/ 48 h 388"/>
                  <a:gd name="T2" fmla="*/ 23 w 304"/>
                  <a:gd name="T3" fmla="*/ 336 h 388"/>
                  <a:gd name="T4" fmla="*/ 71 w 304"/>
                  <a:gd name="T5" fmla="*/ 360 h 388"/>
                  <a:gd name="T6" fmla="*/ 151 w 304"/>
                  <a:gd name="T7" fmla="*/ 224 h 388"/>
                  <a:gd name="T8" fmla="*/ 191 w 304"/>
                  <a:gd name="T9" fmla="*/ 224 h 388"/>
                  <a:gd name="T10" fmla="*/ 239 w 304"/>
                  <a:gd name="T11" fmla="*/ 216 h 388"/>
                  <a:gd name="T12" fmla="*/ 223 w 304"/>
                  <a:gd name="T13" fmla="*/ 168 h 388"/>
                  <a:gd name="T14" fmla="*/ 215 w 304"/>
                  <a:gd name="T15" fmla="*/ 128 h 388"/>
                  <a:gd name="T16" fmla="*/ 303 w 304"/>
                  <a:gd name="T17" fmla="*/ 48 h 388"/>
                  <a:gd name="T18" fmla="*/ 207 w 304"/>
                  <a:gd name="T19" fmla="*/ 48 h 3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4"/>
                  <a:gd name="T31" fmla="*/ 0 h 388"/>
                  <a:gd name="T32" fmla="*/ 304 w 304"/>
                  <a:gd name="T33" fmla="*/ 388 h 3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4" h="388">
                    <a:moveTo>
                      <a:pt x="207" y="48"/>
                    </a:moveTo>
                    <a:cubicBezTo>
                      <a:pt x="160" y="96"/>
                      <a:pt x="46" y="284"/>
                      <a:pt x="23" y="336"/>
                    </a:cubicBezTo>
                    <a:cubicBezTo>
                      <a:pt x="0" y="388"/>
                      <a:pt x="50" y="379"/>
                      <a:pt x="71" y="360"/>
                    </a:cubicBezTo>
                    <a:cubicBezTo>
                      <a:pt x="92" y="341"/>
                      <a:pt x="131" y="247"/>
                      <a:pt x="151" y="224"/>
                    </a:cubicBezTo>
                    <a:cubicBezTo>
                      <a:pt x="171" y="201"/>
                      <a:pt x="176" y="225"/>
                      <a:pt x="191" y="224"/>
                    </a:cubicBezTo>
                    <a:cubicBezTo>
                      <a:pt x="206" y="223"/>
                      <a:pt x="234" y="225"/>
                      <a:pt x="239" y="216"/>
                    </a:cubicBezTo>
                    <a:cubicBezTo>
                      <a:pt x="244" y="207"/>
                      <a:pt x="227" y="183"/>
                      <a:pt x="223" y="168"/>
                    </a:cubicBezTo>
                    <a:cubicBezTo>
                      <a:pt x="219" y="153"/>
                      <a:pt x="202" y="148"/>
                      <a:pt x="215" y="128"/>
                    </a:cubicBezTo>
                    <a:cubicBezTo>
                      <a:pt x="228" y="108"/>
                      <a:pt x="304" y="61"/>
                      <a:pt x="303" y="48"/>
                    </a:cubicBezTo>
                    <a:cubicBezTo>
                      <a:pt x="302" y="35"/>
                      <a:pt x="247" y="0"/>
                      <a:pt x="207" y="48"/>
                    </a:cubicBezTo>
                    <a:close/>
                  </a:path>
                </a:pathLst>
              </a:cu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1" name="Freeform 496"/>
              <p:cNvSpPr>
                <a:spLocks/>
              </p:cNvSpPr>
              <p:nvPr/>
            </p:nvSpPr>
            <p:spPr bwMode="auto">
              <a:xfrm>
                <a:off x="2160" y="2763"/>
                <a:ext cx="587" cy="545"/>
              </a:xfrm>
              <a:custGeom>
                <a:avLst/>
                <a:gdLst>
                  <a:gd name="T0" fmla="*/ 64 w 587"/>
                  <a:gd name="T1" fmla="*/ 37 h 545"/>
                  <a:gd name="T2" fmla="*/ 288 w 587"/>
                  <a:gd name="T3" fmla="*/ 13 h 545"/>
                  <a:gd name="T4" fmla="*/ 480 w 587"/>
                  <a:gd name="T5" fmla="*/ 117 h 545"/>
                  <a:gd name="T6" fmla="*/ 568 w 587"/>
                  <a:gd name="T7" fmla="*/ 325 h 545"/>
                  <a:gd name="T8" fmla="*/ 576 w 587"/>
                  <a:gd name="T9" fmla="*/ 501 h 545"/>
                  <a:gd name="T10" fmla="*/ 504 w 587"/>
                  <a:gd name="T11" fmla="*/ 533 h 545"/>
                  <a:gd name="T12" fmla="*/ 504 w 587"/>
                  <a:gd name="T13" fmla="*/ 429 h 545"/>
                  <a:gd name="T14" fmla="*/ 456 w 587"/>
                  <a:gd name="T15" fmla="*/ 261 h 545"/>
                  <a:gd name="T16" fmla="*/ 384 w 587"/>
                  <a:gd name="T17" fmla="*/ 165 h 545"/>
                  <a:gd name="T18" fmla="*/ 328 w 587"/>
                  <a:gd name="T19" fmla="*/ 133 h 545"/>
                  <a:gd name="T20" fmla="*/ 216 w 587"/>
                  <a:gd name="T21" fmla="*/ 117 h 545"/>
                  <a:gd name="T22" fmla="*/ 64 w 587"/>
                  <a:gd name="T23" fmla="*/ 141 h 545"/>
                  <a:gd name="T24" fmla="*/ 0 w 587"/>
                  <a:gd name="T25" fmla="*/ 69 h 545"/>
                  <a:gd name="T26" fmla="*/ 64 w 587"/>
                  <a:gd name="T27" fmla="*/ 45 h 54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7"/>
                  <a:gd name="T43" fmla="*/ 0 h 545"/>
                  <a:gd name="T44" fmla="*/ 587 w 587"/>
                  <a:gd name="T45" fmla="*/ 545 h 54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7" h="545">
                    <a:moveTo>
                      <a:pt x="64" y="37"/>
                    </a:moveTo>
                    <a:cubicBezTo>
                      <a:pt x="101" y="34"/>
                      <a:pt x="219" y="0"/>
                      <a:pt x="288" y="13"/>
                    </a:cubicBezTo>
                    <a:cubicBezTo>
                      <a:pt x="357" y="26"/>
                      <a:pt x="433" y="65"/>
                      <a:pt x="480" y="117"/>
                    </a:cubicBezTo>
                    <a:cubicBezTo>
                      <a:pt x="527" y="169"/>
                      <a:pt x="552" y="261"/>
                      <a:pt x="568" y="325"/>
                    </a:cubicBezTo>
                    <a:cubicBezTo>
                      <a:pt x="584" y="389"/>
                      <a:pt x="587" y="466"/>
                      <a:pt x="576" y="501"/>
                    </a:cubicBezTo>
                    <a:cubicBezTo>
                      <a:pt x="565" y="536"/>
                      <a:pt x="516" y="545"/>
                      <a:pt x="504" y="533"/>
                    </a:cubicBezTo>
                    <a:cubicBezTo>
                      <a:pt x="492" y="521"/>
                      <a:pt x="512" y="474"/>
                      <a:pt x="504" y="429"/>
                    </a:cubicBezTo>
                    <a:cubicBezTo>
                      <a:pt x="496" y="384"/>
                      <a:pt x="476" y="305"/>
                      <a:pt x="456" y="261"/>
                    </a:cubicBezTo>
                    <a:cubicBezTo>
                      <a:pt x="436" y="217"/>
                      <a:pt x="405" y="186"/>
                      <a:pt x="384" y="165"/>
                    </a:cubicBezTo>
                    <a:cubicBezTo>
                      <a:pt x="363" y="144"/>
                      <a:pt x="356" y="141"/>
                      <a:pt x="328" y="133"/>
                    </a:cubicBezTo>
                    <a:cubicBezTo>
                      <a:pt x="300" y="125"/>
                      <a:pt x="260" y="116"/>
                      <a:pt x="216" y="117"/>
                    </a:cubicBezTo>
                    <a:cubicBezTo>
                      <a:pt x="172" y="118"/>
                      <a:pt x="100" y="149"/>
                      <a:pt x="64" y="141"/>
                    </a:cubicBezTo>
                    <a:cubicBezTo>
                      <a:pt x="28" y="133"/>
                      <a:pt x="0" y="85"/>
                      <a:pt x="0" y="69"/>
                    </a:cubicBezTo>
                    <a:cubicBezTo>
                      <a:pt x="0" y="53"/>
                      <a:pt x="51" y="50"/>
                      <a:pt x="64" y="45"/>
                    </a:cubicBezTo>
                  </a:path>
                </a:pathLst>
              </a:cu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2" name="Freeform 497"/>
              <p:cNvSpPr>
                <a:spLocks/>
              </p:cNvSpPr>
              <p:nvPr/>
            </p:nvSpPr>
            <p:spPr bwMode="auto">
              <a:xfrm>
                <a:off x="2384" y="2485"/>
                <a:ext cx="333" cy="255"/>
              </a:xfrm>
              <a:custGeom>
                <a:avLst/>
                <a:gdLst>
                  <a:gd name="T0" fmla="*/ 112 w 333"/>
                  <a:gd name="T1" fmla="*/ 11 h 255"/>
                  <a:gd name="T2" fmla="*/ 72 w 333"/>
                  <a:gd name="T3" fmla="*/ 59 h 255"/>
                  <a:gd name="T4" fmla="*/ 16 w 333"/>
                  <a:gd name="T5" fmla="*/ 107 h 255"/>
                  <a:gd name="T6" fmla="*/ 16 w 333"/>
                  <a:gd name="T7" fmla="*/ 203 h 255"/>
                  <a:gd name="T8" fmla="*/ 112 w 333"/>
                  <a:gd name="T9" fmla="*/ 251 h 255"/>
                  <a:gd name="T10" fmla="*/ 184 w 333"/>
                  <a:gd name="T11" fmla="*/ 227 h 255"/>
                  <a:gd name="T12" fmla="*/ 208 w 333"/>
                  <a:gd name="T13" fmla="*/ 235 h 255"/>
                  <a:gd name="T14" fmla="*/ 288 w 333"/>
                  <a:gd name="T15" fmla="*/ 187 h 255"/>
                  <a:gd name="T16" fmla="*/ 304 w 333"/>
                  <a:gd name="T17" fmla="*/ 123 h 255"/>
                  <a:gd name="T18" fmla="*/ 112 w 333"/>
                  <a:gd name="T19" fmla="*/ 11 h 2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3"/>
                  <a:gd name="T31" fmla="*/ 0 h 255"/>
                  <a:gd name="T32" fmla="*/ 333 w 333"/>
                  <a:gd name="T33" fmla="*/ 255 h 2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3" h="255">
                    <a:moveTo>
                      <a:pt x="112" y="11"/>
                    </a:moveTo>
                    <a:cubicBezTo>
                      <a:pt x="74" y="0"/>
                      <a:pt x="88" y="43"/>
                      <a:pt x="72" y="59"/>
                    </a:cubicBezTo>
                    <a:cubicBezTo>
                      <a:pt x="56" y="75"/>
                      <a:pt x="25" y="83"/>
                      <a:pt x="16" y="107"/>
                    </a:cubicBezTo>
                    <a:cubicBezTo>
                      <a:pt x="7" y="131"/>
                      <a:pt x="0" y="179"/>
                      <a:pt x="16" y="203"/>
                    </a:cubicBezTo>
                    <a:cubicBezTo>
                      <a:pt x="32" y="227"/>
                      <a:pt x="84" y="247"/>
                      <a:pt x="112" y="251"/>
                    </a:cubicBezTo>
                    <a:cubicBezTo>
                      <a:pt x="140" y="255"/>
                      <a:pt x="168" y="230"/>
                      <a:pt x="184" y="227"/>
                    </a:cubicBezTo>
                    <a:cubicBezTo>
                      <a:pt x="200" y="224"/>
                      <a:pt x="191" y="242"/>
                      <a:pt x="208" y="235"/>
                    </a:cubicBezTo>
                    <a:cubicBezTo>
                      <a:pt x="225" y="228"/>
                      <a:pt x="272" y="206"/>
                      <a:pt x="288" y="187"/>
                    </a:cubicBezTo>
                    <a:cubicBezTo>
                      <a:pt x="304" y="168"/>
                      <a:pt x="333" y="152"/>
                      <a:pt x="304" y="123"/>
                    </a:cubicBezTo>
                    <a:cubicBezTo>
                      <a:pt x="275" y="94"/>
                      <a:pt x="153" y="26"/>
                      <a:pt x="112" y="11"/>
                    </a:cubicBezTo>
                    <a:close/>
                  </a:path>
                </a:pathLst>
              </a:cu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3" name="Oval 498"/>
              <p:cNvSpPr>
                <a:spLocks noChangeArrowheads="1"/>
              </p:cNvSpPr>
              <p:nvPr/>
            </p:nvSpPr>
            <p:spPr bwMode="auto">
              <a:xfrm rot="2129515">
                <a:off x="2463" y="2497"/>
                <a:ext cx="139" cy="265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6184" name="Freeform 499"/>
              <p:cNvSpPr>
                <a:spLocks/>
              </p:cNvSpPr>
              <p:nvPr/>
            </p:nvSpPr>
            <p:spPr bwMode="auto">
              <a:xfrm>
                <a:off x="3120" y="3024"/>
                <a:ext cx="706" cy="375"/>
              </a:xfrm>
              <a:custGeom>
                <a:avLst/>
                <a:gdLst>
                  <a:gd name="T0" fmla="*/ 247 w 706"/>
                  <a:gd name="T1" fmla="*/ 96 h 375"/>
                  <a:gd name="T2" fmla="*/ 63 w 706"/>
                  <a:gd name="T3" fmla="*/ 112 h 375"/>
                  <a:gd name="T4" fmla="*/ 23 w 706"/>
                  <a:gd name="T5" fmla="*/ 232 h 375"/>
                  <a:gd name="T6" fmla="*/ 199 w 706"/>
                  <a:gd name="T7" fmla="*/ 360 h 375"/>
                  <a:gd name="T8" fmla="*/ 439 w 706"/>
                  <a:gd name="T9" fmla="*/ 320 h 375"/>
                  <a:gd name="T10" fmla="*/ 639 w 706"/>
                  <a:gd name="T11" fmla="*/ 288 h 375"/>
                  <a:gd name="T12" fmla="*/ 703 w 706"/>
                  <a:gd name="T13" fmla="*/ 192 h 375"/>
                  <a:gd name="T14" fmla="*/ 655 w 706"/>
                  <a:gd name="T15" fmla="*/ 40 h 375"/>
                  <a:gd name="T16" fmla="*/ 543 w 706"/>
                  <a:gd name="T17" fmla="*/ 8 h 375"/>
                  <a:gd name="T18" fmla="*/ 439 w 706"/>
                  <a:gd name="T19" fmla="*/ 0 h 3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06"/>
                  <a:gd name="T31" fmla="*/ 0 h 375"/>
                  <a:gd name="T32" fmla="*/ 706 w 706"/>
                  <a:gd name="T33" fmla="*/ 375 h 3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06" h="375">
                    <a:moveTo>
                      <a:pt x="247" y="96"/>
                    </a:moveTo>
                    <a:cubicBezTo>
                      <a:pt x="216" y="99"/>
                      <a:pt x="100" y="89"/>
                      <a:pt x="63" y="112"/>
                    </a:cubicBezTo>
                    <a:cubicBezTo>
                      <a:pt x="26" y="135"/>
                      <a:pt x="0" y="191"/>
                      <a:pt x="23" y="232"/>
                    </a:cubicBezTo>
                    <a:cubicBezTo>
                      <a:pt x="46" y="273"/>
                      <a:pt x="130" y="345"/>
                      <a:pt x="199" y="360"/>
                    </a:cubicBezTo>
                    <a:cubicBezTo>
                      <a:pt x="268" y="375"/>
                      <a:pt x="366" y="332"/>
                      <a:pt x="439" y="320"/>
                    </a:cubicBezTo>
                    <a:cubicBezTo>
                      <a:pt x="512" y="308"/>
                      <a:pt x="595" y="309"/>
                      <a:pt x="639" y="288"/>
                    </a:cubicBezTo>
                    <a:cubicBezTo>
                      <a:pt x="683" y="267"/>
                      <a:pt x="700" y="233"/>
                      <a:pt x="703" y="192"/>
                    </a:cubicBezTo>
                    <a:cubicBezTo>
                      <a:pt x="706" y="151"/>
                      <a:pt x="682" y="71"/>
                      <a:pt x="655" y="40"/>
                    </a:cubicBezTo>
                    <a:cubicBezTo>
                      <a:pt x="628" y="9"/>
                      <a:pt x="579" y="15"/>
                      <a:pt x="543" y="8"/>
                    </a:cubicBezTo>
                    <a:cubicBezTo>
                      <a:pt x="507" y="1"/>
                      <a:pt x="461" y="2"/>
                      <a:pt x="439" y="0"/>
                    </a:cubicBez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336699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5" name="Freeform 500"/>
              <p:cNvSpPr>
                <a:spLocks/>
              </p:cNvSpPr>
              <p:nvPr/>
            </p:nvSpPr>
            <p:spPr bwMode="auto">
              <a:xfrm>
                <a:off x="3240" y="3024"/>
                <a:ext cx="460" cy="349"/>
              </a:xfrm>
              <a:custGeom>
                <a:avLst/>
                <a:gdLst>
                  <a:gd name="T0" fmla="*/ 264 w 460"/>
                  <a:gd name="T1" fmla="*/ 0 h 349"/>
                  <a:gd name="T2" fmla="*/ 360 w 460"/>
                  <a:gd name="T3" fmla="*/ 144 h 349"/>
                  <a:gd name="T4" fmla="*/ 456 w 460"/>
                  <a:gd name="T5" fmla="*/ 240 h 349"/>
                  <a:gd name="T6" fmla="*/ 336 w 460"/>
                  <a:gd name="T7" fmla="*/ 312 h 349"/>
                  <a:gd name="T8" fmla="*/ 312 w 460"/>
                  <a:gd name="T9" fmla="*/ 256 h 349"/>
                  <a:gd name="T10" fmla="*/ 264 w 460"/>
                  <a:gd name="T11" fmla="*/ 336 h 349"/>
                  <a:gd name="T12" fmla="*/ 120 w 460"/>
                  <a:gd name="T13" fmla="*/ 336 h 349"/>
                  <a:gd name="T14" fmla="*/ 24 w 460"/>
                  <a:gd name="T15" fmla="*/ 336 h 349"/>
                  <a:gd name="T16" fmla="*/ 24 w 460"/>
                  <a:gd name="T17" fmla="*/ 288 h 349"/>
                  <a:gd name="T18" fmla="*/ 168 w 460"/>
                  <a:gd name="T19" fmla="*/ 240 h 349"/>
                  <a:gd name="T20" fmla="*/ 216 w 460"/>
                  <a:gd name="T21" fmla="*/ 192 h 349"/>
                  <a:gd name="T22" fmla="*/ 176 w 460"/>
                  <a:gd name="T23" fmla="*/ 96 h 349"/>
                  <a:gd name="T24" fmla="*/ 264 w 460"/>
                  <a:gd name="T25" fmla="*/ 48 h 3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0"/>
                  <a:gd name="T40" fmla="*/ 0 h 349"/>
                  <a:gd name="T41" fmla="*/ 460 w 460"/>
                  <a:gd name="T42" fmla="*/ 349 h 3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0" h="349">
                    <a:moveTo>
                      <a:pt x="264" y="0"/>
                    </a:moveTo>
                    <a:cubicBezTo>
                      <a:pt x="296" y="52"/>
                      <a:pt x="328" y="104"/>
                      <a:pt x="360" y="144"/>
                    </a:cubicBezTo>
                    <a:cubicBezTo>
                      <a:pt x="392" y="184"/>
                      <a:pt x="460" y="212"/>
                      <a:pt x="456" y="240"/>
                    </a:cubicBezTo>
                    <a:cubicBezTo>
                      <a:pt x="452" y="268"/>
                      <a:pt x="360" y="309"/>
                      <a:pt x="336" y="312"/>
                    </a:cubicBezTo>
                    <a:cubicBezTo>
                      <a:pt x="312" y="315"/>
                      <a:pt x="324" y="252"/>
                      <a:pt x="312" y="256"/>
                    </a:cubicBezTo>
                    <a:cubicBezTo>
                      <a:pt x="300" y="260"/>
                      <a:pt x="296" y="323"/>
                      <a:pt x="264" y="336"/>
                    </a:cubicBezTo>
                    <a:cubicBezTo>
                      <a:pt x="232" y="349"/>
                      <a:pt x="160" y="336"/>
                      <a:pt x="120" y="336"/>
                    </a:cubicBezTo>
                    <a:cubicBezTo>
                      <a:pt x="80" y="336"/>
                      <a:pt x="40" y="344"/>
                      <a:pt x="24" y="336"/>
                    </a:cubicBezTo>
                    <a:cubicBezTo>
                      <a:pt x="8" y="328"/>
                      <a:pt x="0" y="304"/>
                      <a:pt x="24" y="288"/>
                    </a:cubicBezTo>
                    <a:cubicBezTo>
                      <a:pt x="48" y="272"/>
                      <a:pt x="136" y="256"/>
                      <a:pt x="168" y="240"/>
                    </a:cubicBezTo>
                    <a:cubicBezTo>
                      <a:pt x="200" y="224"/>
                      <a:pt x="215" y="216"/>
                      <a:pt x="216" y="192"/>
                    </a:cubicBezTo>
                    <a:cubicBezTo>
                      <a:pt x="217" y="168"/>
                      <a:pt x="168" y="120"/>
                      <a:pt x="176" y="96"/>
                    </a:cubicBezTo>
                    <a:cubicBezTo>
                      <a:pt x="184" y="72"/>
                      <a:pt x="246" y="58"/>
                      <a:pt x="264" y="48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6" name="Freeform 501"/>
              <p:cNvSpPr>
                <a:spLocks/>
              </p:cNvSpPr>
              <p:nvPr/>
            </p:nvSpPr>
            <p:spPr bwMode="auto">
              <a:xfrm>
                <a:off x="3648" y="2912"/>
                <a:ext cx="776" cy="212"/>
              </a:xfrm>
              <a:custGeom>
                <a:avLst/>
                <a:gdLst>
                  <a:gd name="T0" fmla="*/ 0 w 776"/>
                  <a:gd name="T1" fmla="*/ 112 h 212"/>
                  <a:gd name="T2" fmla="*/ 288 w 776"/>
                  <a:gd name="T3" fmla="*/ 16 h 212"/>
                  <a:gd name="T4" fmla="*/ 672 w 776"/>
                  <a:gd name="T5" fmla="*/ 16 h 212"/>
                  <a:gd name="T6" fmla="*/ 768 w 776"/>
                  <a:gd name="T7" fmla="*/ 16 h 212"/>
                  <a:gd name="T8" fmla="*/ 720 w 776"/>
                  <a:gd name="T9" fmla="*/ 64 h 212"/>
                  <a:gd name="T10" fmla="*/ 736 w 776"/>
                  <a:gd name="T11" fmla="*/ 96 h 212"/>
                  <a:gd name="T12" fmla="*/ 544 w 776"/>
                  <a:gd name="T13" fmla="*/ 120 h 212"/>
                  <a:gd name="T14" fmla="*/ 400 w 776"/>
                  <a:gd name="T15" fmla="*/ 104 h 212"/>
                  <a:gd name="T16" fmla="*/ 224 w 776"/>
                  <a:gd name="T17" fmla="*/ 104 h 212"/>
                  <a:gd name="T18" fmla="*/ 144 w 776"/>
                  <a:gd name="T19" fmla="*/ 208 h 212"/>
                  <a:gd name="T20" fmla="*/ 104 w 776"/>
                  <a:gd name="T21" fmla="*/ 128 h 212"/>
                  <a:gd name="T22" fmla="*/ 0 w 776"/>
                  <a:gd name="T23" fmla="*/ 112 h 2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76"/>
                  <a:gd name="T37" fmla="*/ 0 h 212"/>
                  <a:gd name="T38" fmla="*/ 776 w 776"/>
                  <a:gd name="T39" fmla="*/ 212 h 2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76" h="212">
                    <a:moveTo>
                      <a:pt x="0" y="112"/>
                    </a:moveTo>
                    <a:cubicBezTo>
                      <a:pt x="43" y="89"/>
                      <a:pt x="176" y="32"/>
                      <a:pt x="288" y="16"/>
                    </a:cubicBezTo>
                    <a:cubicBezTo>
                      <a:pt x="400" y="0"/>
                      <a:pt x="592" y="16"/>
                      <a:pt x="672" y="16"/>
                    </a:cubicBezTo>
                    <a:cubicBezTo>
                      <a:pt x="752" y="16"/>
                      <a:pt x="760" y="8"/>
                      <a:pt x="768" y="16"/>
                    </a:cubicBezTo>
                    <a:cubicBezTo>
                      <a:pt x="776" y="24"/>
                      <a:pt x="725" y="51"/>
                      <a:pt x="720" y="64"/>
                    </a:cubicBezTo>
                    <a:cubicBezTo>
                      <a:pt x="715" y="77"/>
                      <a:pt x="765" y="87"/>
                      <a:pt x="736" y="96"/>
                    </a:cubicBezTo>
                    <a:cubicBezTo>
                      <a:pt x="707" y="105"/>
                      <a:pt x="600" y="119"/>
                      <a:pt x="544" y="120"/>
                    </a:cubicBezTo>
                    <a:cubicBezTo>
                      <a:pt x="488" y="121"/>
                      <a:pt x="453" y="107"/>
                      <a:pt x="400" y="104"/>
                    </a:cubicBezTo>
                    <a:cubicBezTo>
                      <a:pt x="347" y="101"/>
                      <a:pt x="267" y="87"/>
                      <a:pt x="224" y="104"/>
                    </a:cubicBezTo>
                    <a:cubicBezTo>
                      <a:pt x="181" y="121"/>
                      <a:pt x="164" y="204"/>
                      <a:pt x="144" y="208"/>
                    </a:cubicBezTo>
                    <a:cubicBezTo>
                      <a:pt x="124" y="212"/>
                      <a:pt x="128" y="144"/>
                      <a:pt x="104" y="128"/>
                    </a:cubicBezTo>
                    <a:cubicBezTo>
                      <a:pt x="80" y="112"/>
                      <a:pt x="22" y="115"/>
                      <a:pt x="0" y="112"/>
                    </a:cubicBezTo>
                    <a:close/>
                  </a:path>
                </a:pathLst>
              </a:cu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7" name="Freeform 502" descr="Широкий диагональный 1"/>
              <p:cNvSpPr>
                <a:spLocks/>
              </p:cNvSpPr>
              <p:nvPr/>
            </p:nvSpPr>
            <p:spPr bwMode="auto">
              <a:xfrm>
                <a:off x="3210" y="1860"/>
                <a:ext cx="390" cy="764"/>
              </a:xfrm>
              <a:custGeom>
                <a:avLst/>
                <a:gdLst>
                  <a:gd name="T0" fmla="*/ 238 w 390"/>
                  <a:gd name="T1" fmla="*/ 220 h 764"/>
                  <a:gd name="T2" fmla="*/ 222 w 390"/>
                  <a:gd name="T3" fmla="*/ 20 h 764"/>
                  <a:gd name="T4" fmla="*/ 122 w 390"/>
                  <a:gd name="T5" fmla="*/ 100 h 764"/>
                  <a:gd name="T6" fmla="*/ 86 w 390"/>
                  <a:gd name="T7" fmla="*/ 124 h 764"/>
                  <a:gd name="T8" fmla="*/ 6 w 390"/>
                  <a:gd name="T9" fmla="*/ 156 h 764"/>
                  <a:gd name="T10" fmla="*/ 50 w 390"/>
                  <a:gd name="T11" fmla="*/ 388 h 764"/>
                  <a:gd name="T12" fmla="*/ 178 w 390"/>
                  <a:gd name="T13" fmla="*/ 708 h 764"/>
                  <a:gd name="T14" fmla="*/ 186 w 390"/>
                  <a:gd name="T15" fmla="*/ 724 h 764"/>
                  <a:gd name="T16" fmla="*/ 218 w 390"/>
                  <a:gd name="T17" fmla="*/ 740 h 764"/>
                  <a:gd name="T18" fmla="*/ 94 w 390"/>
                  <a:gd name="T19" fmla="*/ 684 h 764"/>
                  <a:gd name="T20" fmla="*/ 206 w 390"/>
                  <a:gd name="T21" fmla="*/ 740 h 764"/>
                  <a:gd name="T22" fmla="*/ 342 w 390"/>
                  <a:gd name="T23" fmla="*/ 732 h 764"/>
                  <a:gd name="T24" fmla="*/ 390 w 390"/>
                  <a:gd name="T25" fmla="*/ 684 h 764"/>
                  <a:gd name="T26" fmla="*/ 342 w 390"/>
                  <a:gd name="T27" fmla="*/ 588 h 764"/>
                  <a:gd name="T28" fmla="*/ 238 w 390"/>
                  <a:gd name="T29" fmla="*/ 220 h 7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90"/>
                  <a:gd name="T46" fmla="*/ 0 h 764"/>
                  <a:gd name="T47" fmla="*/ 390 w 390"/>
                  <a:gd name="T48" fmla="*/ 764 h 7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90" h="764">
                    <a:moveTo>
                      <a:pt x="238" y="220"/>
                    </a:moveTo>
                    <a:cubicBezTo>
                      <a:pt x="218" y="125"/>
                      <a:pt x="241" y="40"/>
                      <a:pt x="222" y="20"/>
                    </a:cubicBezTo>
                    <a:cubicBezTo>
                      <a:pt x="203" y="0"/>
                      <a:pt x="145" y="83"/>
                      <a:pt x="122" y="100"/>
                    </a:cubicBezTo>
                    <a:cubicBezTo>
                      <a:pt x="99" y="117"/>
                      <a:pt x="105" y="115"/>
                      <a:pt x="86" y="124"/>
                    </a:cubicBezTo>
                    <a:cubicBezTo>
                      <a:pt x="67" y="133"/>
                      <a:pt x="12" y="112"/>
                      <a:pt x="6" y="156"/>
                    </a:cubicBezTo>
                    <a:cubicBezTo>
                      <a:pt x="0" y="200"/>
                      <a:pt x="21" y="296"/>
                      <a:pt x="50" y="388"/>
                    </a:cubicBezTo>
                    <a:cubicBezTo>
                      <a:pt x="79" y="480"/>
                      <a:pt x="155" y="652"/>
                      <a:pt x="178" y="708"/>
                    </a:cubicBezTo>
                    <a:cubicBezTo>
                      <a:pt x="201" y="764"/>
                      <a:pt x="179" y="719"/>
                      <a:pt x="186" y="724"/>
                    </a:cubicBezTo>
                    <a:cubicBezTo>
                      <a:pt x="193" y="729"/>
                      <a:pt x="233" y="747"/>
                      <a:pt x="218" y="740"/>
                    </a:cubicBezTo>
                    <a:cubicBezTo>
                      <a:pt x="203" y="733"/>
                      <a:pt x="96" y="684"/>
                      <a:pt x="94" y="684"/>
                    </a:cubicBezTo>
                    <a:cubicBezTo>
                      <a:pt x="92" y="684"/>
                      <a:pt x="165" y="732"/>
                      <a:pt x="206" y="740"/>
                    </a:cubicBezTo>
                    <a:cubicBezTo>
                      <a:pt x="247" y="748"/>
                      <a:pt x="311" y="741"/>
                      <a:pt x="342" y="732"/>
                    </a:cubicBezTo>
                    <a:cubicBezTo>
                      <a:pt x="373" y="723"/>
                      <a:pt x="390" y="708"/>
                      <a:pt x="390" y="684"/>
                    </a:cubicBezTo>
                    <a:cubicBezTo>
                      <a:pt x="390" y="660"/>
                      <a:pt x="367" y="665"/>
                      <a:pt x="342" y="588"/>
                    </a:cubicBezTo>
                    <a:cubicBezTo>
                      <a:pt x="317" y="511"/>
                      <a:pt x="258" y="315"/>
                      <a:pt x="238" y="220"/>
                    </a:cubicBezTo>
                    <a:close/>
                  </a:path>
                </a:pathLst>
              </a:cu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8" name="Freeform 503"/>
              <p:cNvSpPr>
                <a:spLocks/>
              </p:cNvSpPr>
              <p:nvPr/>
            </p:nvSpPr>
            <p:spPr bwMode="auto">
              <a:xfrm>
                <a:off x="3096" y="1951"/>
                <a:ext cx="473" cy="602"/>
              </a:xfrm>
              <a:custGeom>
                <a:avLst/>
                <a:gdLst>
                  <a:gd name="T0" fmla="*/ 280 w 473"/>
                  <a:gd name="T1" fmla="*/ 137 h 602"/>
                  <a:gd name="T2" fmla="*/ 264 w 473"/>
                  <a:gd name="T3" fmla="*/ 353 h 602"/>
                  <a:gd name="T4" fmla="*/ 296 w 473"/>
                  <a:gd name="T5" fmla="*/ 481 h 602"/>
                  <a:gd name="T6" fmla="*/ 264 w 473"/>
                  <a:gd name="T7" fmla="*/ 497 h 602"/>
                  <a:gd name="T8" fmla="*/ 216 w 473"/>
                  <a:gd name="T9" fmla="*/ 449 h 602"/>
                  <a:gd name="T10" fmla="*/ 168 w 473"/>
                  <a:gd name="T11" fmla="*/ 401 h 602"/>
                  <a:gd name="T12" fmla="*/ 120 w 473"/>
                  <a:gd name="T13" fmla="*/ 385 h 602"/>
                  <a:gd name="T14" fmla="*/ 12 w 473"/>
                  <a:gd name="T15" fmla="*/ 425 h 602"/>
                  <a:gd name="T16" fmla="*/ 48 w 473"/>
                  <a:gd name="T17" fmla="*/ 505 h 602"/>
                  <a:gd name="T18" fmla="*/ 72 w 473"/>
                  <a:gd name="T19" fmla="*/ 545 h 602"/>
                  <a:gd name="T20" fmla="*/ 120 w 473"/>
                  <a:gd name="T21" fmla="*/ 553 h 602"/>
                  <a:gd name="T22" fmla="*/ 184 w 473"/>
                  <a:gd name="T23" fmla="*/ 529 h 602"/>
                  <a:gd name="T24" fmla="*/ 264 w 473"/>
                  <a:gd name="T25" fmla="*/ 593 h 602"/>
                  <a:gd name="T26" fmla="*/ 368 w 473"/>
                  <a:gd name="T27" fmla="*/ 585 h 602"/>
                  <a:gd name="T28" fmla="*/ 448 w 473"/>
                  <a:gd name="T29" fmla="*/ 521 h 602"/>
                  <a:gd name="T30" fmla="*/ 416 w 473"/>
                  <a:gd name="T31" fmla="*/ 377 h 602"/>
                  <a:gd name="T32" fmla="*/ 448 w 473"/>
                  <a:gd name="T33" fmla="*/ 273 h 602"/>
                  <a:gd name="T34" fmla="*/ 456 w 473"/>
                  <a:gd name="T35" fmla="*/ 129 h 602"/>
                  <a:gd name="T36" fmla="*/ 344 w 473"/>
                  <a:gd name="T37" fmla="*/ 1 h 602"/>
                  <a:gd name="T38" fmla="*/ 280 w 473"/>
                  <a:gd name="T39" fmla="*/ 137 h 6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73"/>
                  <a:gd name="T61" fmla="*/ 0 h 602"/>
                  <a:gd name="T62" fmla="*/ 473 w 473"/>
                  <a:gd name="T63" fmla="*/ 602 h 60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73" h="602">
                    <a:moveTo>
                      <a:pt x="280" y="137"/>
                    </a:moveTo>
                    <a:cubicBezTo>
                      <a:pt x="267" y="196"/>
                      <a:pt x="261" y="296"/>
                      <a:pt x="264" y="353"/>
                    </a:cubicBezTo>
                    <a:cubicBezTo>
                      <a:pt x="267" y="410"/>
                      <a:pt x="296" y="457"/>
                      <a:pt x="296" y="481"/>
                    </a:cubicBezTo>
                    <a:cubicBezTo>
                      <a:pt x="296" y="505"/>
                      <a:pt x="277" y="502"/>
                      <a:pt x="264" y="497"/>
                    </a:cubicBezTo>
                    <a:cubicBezTo>
                      <a:pt x="251" y="492"/>
                      <a:pt x="232" y="465"/>
                      <a:pt x="216" y="449"/>
                    </a:cubicBezTo>
                    <a:cubicBezTo>
                      <a:pt x="200" y="433"/>
                      <a:pt x="184" y="412"/>
                      <a:pt x="168" y="401"/>
                    </a:cubicBezTo>
                    <a:cubicBezTo>
                      <a:pt x="152" y="390"/>
                      <a:pt x="146" y="381"/>
                      <a:pt x="120" y="385"/>
                    </a:cubicBezTo>
                    <a:cubicBezTo>
                      <a:pt x="94" y="389"/>
                      <a:pt x="24" y="405"/>
                      <a:pt x="12" y="425"/>
                    </a:cubicBezTo>
                    <a:cubicBezTo>
                      <a:pt x="0" y="445"/>
                      <a:pt x="38" y="485"/>
                      <a:pt x="48" y="505"/>
                    </a:cubicBezTo>
                    <a:cubicBezTo>
                      <a:pt x="58" y="525"/>
                      <a:pt x="60" y="537"/>
                      <a:pt x="72" y="545"/>
                    </a:cubicBezTo>
                    <a:cubicBezTo>
                      <a:pt x="84" y="553"/>
                      <a:pt x="101" y="556"/>
                      <a:pt x="120" y="553"/>
                    </a:cubicBezTo>
                    <a:cubicBezTo>
                      <a:pt x="139" y="550"/>
                      <a:pt x="160" y="522"/>
                      <a:pt x="184" y="529"/>
                    </a:cubicBezTo>
                    <a:cubicBezTo>
                      <a:pt x="208" y="536"/>
                      <a:pt x="233" y="584"/>
                      <a:pt x="264" y="593"/>
                    </a:cubicBezTo>
                    <a:cubicBezTo>
                      <a:pt x="295" y="602"/>
                      <a:pt x="337" y="597"/>
                      <a:pt x="368" y="585"/>
                    </a:cubicBezTo>
                    <a:cubicBezTo>
                      <a:pt x="399" y="573"/>
                      <a:pt x="440" y="556"/>
                      <a:pt x="448" y="521"/>
                    </a:cubicBezTo>
                    <a:cubicBezTo>
                      <a:pt x="456" y="486"/>
                      <a:pt x="416" y="418"/>
                      <a:pt x="416" y="377"/>
                    </a:cubicBezTo>
                    <a:cubicBezTo>
                      <a:pt x="416" y="336"/>
                      <a:pt x="441" y="314"/>
                      <a:pt x="448" y="273"/>
                    </a:cubicBezTo>
                    <a:cubicBezTo>
                      <a:pt x="455" y="232"/>
                      <a:pt x="473" y="174"/>
                      <a:pt x="456" y="129"/>
                    </a:cubicBezTo>
                    <a:cubicBezTo>
                      <a:pt x="439" y="84"/>
                      <a:pt x="373" y="0"/>
                      <a:pt x="344" y="1"/>
                    </a:cubicBezTo>
                    <a:cubicBezTo>
                      <a:pt x="315" y="2"/>
                      <a:pt x="293" y="78"/>
                      <a:pt x="280" y="13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9F00"/>
                  </a:gs>
                  <a:gs pos="100000">
                    <a:srgbClr val="FFA95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189" name="Group 504"/>
              <p:cNvGrpSpPr>
                <a:grpSpLocks/>
              </p:cNvGrpSpPr>
              <p:nvPr/>
            </p:nvGrpSpPr>
            <p:grpSpPr bwMode="auto">
              <a:xfrm>
                <a:off x="3168" y="1296"/>
                <a:ext cx="528" cy="288"/>
                <a:chOff x="1955" y="1357"/>
                <a:chExt cx="333" cy="180"/>
              </a:xfrm>
            </p:grpSpPr>
            <p:grpSp>
              <p:nvGrpSpPr>
                <p:cNvPr id="6192" name="Group 505"/>
                <p:cNvGrpSpPr>
                  <a:grpSpLocks/>
                </p:cNvGrpSpPr>
                <p:nvPr/>
              </p:nvGrpSpPr>
              <p:grpSpPr bwMode="auto">
                <a:xfrm>
                  <a:off x="1955" y="1357"/>
                  <a:ext cx="333" cy="180"/>
                  <a:chOff x="5161" y="3181"/>
                  <a:chExt cx="257" cy="140"/>
                </a:xfrm>
              </p:grpSpPr>
              <p:sp>
                <p:nvSpPr>
                  <p:cNvPr id="6195" name="Freeform 506"/>
                  <p:cNvSpPr>
                    <a:spLocks/>
                  </p:cNvSpPr>
                  <p:nvPr/>
                </p:nvSpPr>
                <p:spPr bwMode="auto">
                  <a:xfrm>
                    <a:off x="5161" y="3181"/>
                    <a:ext cx="170" cy="123"/>
                  </a:xfrm>
                  <a:custGeom>
                    <a:avLst/>
                    <a:gdLst>
                      <a:gd name="T0" fmla="*/ 8 w 170"/>
                      <a:gd name="T1" fmla="*/ 95 h 123"/>
                      <a:gd name="T2" fmla="*/ 62 w 170"/>
                      <a:gd name="T3" fmla="*/ 113 h 123"/>
                      <a:gd name="T4" fmla="*/ 140 w 170"/>
                      <a:gd name="T5" fmla="*/ 119 h 123"/>
                      <a:gd name="T6" fmla="*/ 158 w 170"/>
                      <a:gd name="T7" fmla="*/ 113 h 123"/>
                      <a:gd name="T8" fmla="*/ 164 w 170"/>
                      <a:gd name="T9" fmla="*/ 59 h 123"/>
                      <a:gd name="T10" fmla="*/ 122 w 170"/>
                      <a:gd name="T11" fmla="*/ 11 h 123"/>
                      <a:gd name="T12" fmla="*/ 56 w 170"/>
                      <a:gd name="T13" fmla="*/ 5 h 123"/>
                      <a:gd name="T14" fmla="*/ 20 w 170"/>
                      <a:gd name="T15" fmla="*/ 41 h 123"/>
                      <a:gd name="T16" fmla="*/ 2 w 170"/>
                      <a:gd name="T17" fmla="*/ 59 h 123"/>
                      <a:gd name="T18" fmla="*/ 8 w 170"/>
                      <a:gd name="T19" fmla="*/ 95 h 12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0"/>
                      <a:gd name="T31" fmla="*/ 0 h 123"/>
                      <a:gd name="T32" fmla="*/ 170 w 170"/>
                      <a:gd name="T33" fmla="*/ 123 h 12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0" h="123">
                        <a:moveTo>
                          <a:pt x="8" y="95"/>
                        </a:moveTo>
                        <a:cubicBezTo>
                          <a:pt x="15" y="104"/>
                          <a:pt x="40" y="109"/>
                          <a:pt x="62" y="113"/>
                        </a:cubicBezTo>
                        <a:cubicBezTo>
                          <a:pt x="84" y="117"/>
                          <a:pt x="124" y="119"/>
                          <a:pt x="140" y="119"/>
                        </a:cubicBezTo>
                        <a:cubicBezTo>
                          <a:pt x="156" y="119"/>
                          <a:pt x="154" y="123"/>
                          <a:pt x="158" y="113"/>
                        </a:cubicBezTo>
                        <a:cubicBezTo>
                          <a:pt x="162" y="103"/>
                          <a:pt x="170" y="76"/>
                          <a:pt x="164" y="59"/>
                        </a:cubicBezTo>
                        <a:cubicBezTo>
                          <a:pt x="158" y="42"/>
                          <a:pt x="140" y="20"/>
                          <a:pt x="122" y="11"/>
                        </a:cubicBezTo>
                        <a:cubicBezTo>
                          <a:pt x="104" y="2"/>
                          <a:pt x="73" y="0"/>
                          <a:pt x="56" y="5"/>
                        </a:cubicBezTo>
                        <a:cubicBezTo>
                          <a:pt x="39" y="10"/>
                          <a:pt x="29" y="32"/>
                          <a:pt x="20" y="41"/>
                        </a:cubicBezTo>
                        <a:cubicBezTo>
                          <a:pt x="11" y="50"/>
                          <a:pt x="4" y="50"/>
                          <a:pt x="2" y="59"/>
                        </a:cubicBezTo>
                        <a:cubicBezTo>
                          <a:pt x="0" y="68"/>
                          <a:pt x="7" y="88"/>
                          <a:pt x="8" y="95"/>
                        </a:cubicBezTo>
                        <a:close/>
                      </a:path>
                    </a:pathLst>
                  </a:custGeom>
                  <a:solidFill>
                    <a:srgbClr val="0099CC"/>
                  </a:solidFill>
                  <a:ln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96" name="Freeform 507"/>
                  <p:cNvSpPr>
                    <a:spLocks/>
                  </p:cNvSpPr>
                  <p:nvPr/>
                </p:nvSpPr>
                <p:spPr bwMode="auto">
                  <a:xfrm>
                    <a:off x="5313" y="3234"/>
                    <a:ext cx="105" cy="87"/>
                  </a:xfrm>
                  <a:custGeom>
                    <a:avLst/>
                    <a:gdLst>
                      <a:gd name="T0" fmla="*/ 12 w 105"/>
                      <a:gd name="T1" fmla="*/ 0 h 87"/>
                      <a:gd name="T2" fmla="*/ 84 w 105"/>
                      <a:gd name="T3" fmla="*/ 36 h 87"/>
                      <a:gd name="T4" fmla="*/ 102 w 105"/>
                      <a:gd name="T5" fmla="*/ 66 h 87"/>
                      <a:gd name="T6" fmla="*/ 66 w 105"/>
                      <a:gd name="T7" fmla="*/ 84 h 87"/>
                      <a:gd name="T8" fmla="*/ 42 w 105"/>
                      <a:gd name="T9" fmla="*/ 84 h 87"/>
                      <a:gd name="T10" fmla="*/ 0 w 105"/>
                      <a:gd name="T11" fmla="*/ 66 h 8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5"/>
                      <a:gd name="T19" fmla="*/ 0 h 87"/>
                      <a:gd name="T20" fmla="*/ 105 w 105"/>
                      <a:gd name="T21" fmla="*/ 87 h 8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5" h="87">
                        <a:moveTo>
                          <a:pt x="12" y="0"/>
                        </a:moveTo>
                        <a:cubicBezTo>
                          <a:pt x="40" y="12"/>
                          <a:pt x="69" y="25"/>
                          <a:pt x="84" y="36"/>
                        </a:cubicBezTo>
                        <a:cubicBezTo>
                          <a:pt x="99" y="47"/>
                          <a:pt x="105" y="58"/>
                          <a:pt x="102" y="66"/>
                        </a:cubicBezTo>
                        <a:cubicBezTo>
                          <a:pt x="99" y="74"/>
                          <a:pt x="76" y="81"/>
                          <a:pt x="66" y="84"/>
                        </a:cubicBezTo>
                        <a:cubicBezTo>
                          <a:pt x="56" y="87"/>
                          <a:pt x="53" y="87"/>
                          <a:pt x="42" y="84"/>
                        </a:cubicBezTo>
                        <a:cubicBezTo>
                          <a:pt x="31" y="81"/>
                          <a:pt x="15" y="73"/>
                          <a:pt x="0" y="66"/>
                        </a:cubicBezTo>
                      </a:path>
                    </a:pathLst>
                  </a:custGeom>
                  <a:solidFill>
                    <a:srgbClr val="0099CC"/>
                  </a:solidFill>
                  <a:ln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193" name="Freeform 508"/>
                <p:cNvSpPr>
                  <a:spLocks/>
                </p:cNvSpPr>
                <p:nvPr/>
              </p:nvSpPr>
              <p:spPr bwMode="auto">
                <a:xfrm rot="-2021949">
                  <a:off x="2182" y="1433"/>
                  <a:ext cx="47" cy="94"/>
                </a:xfrm>
                <a:custGeom>
                  <a:avLst/>
                  <a:gdLst>
                    <a:gd name="T0" fmla="*/ 2 w 60"/>
                    <a:gd name="T1" fmla="*/ 0 h 114"/>
                    <a:gd name="T2" fmla="*/ 0 w 60"/>
                    <a:gd name="T3" fmla="*/ 2 h 114"/>
                    <a:gd name="T4" fmla="*/ 2 w 60"/>
                    <a:gd name="T5" fmla="*/ 2 h 114"/>
                    <a:gd name="T6" fmla="*/ 2 w 60"/>
                    <a:gd name="T7" fmla="*/ 2 h 114"/>
                    <a:gd name="T8" fmla="*/ 2 w 60"/>
                    <a:gd name="T9" fmla="*/ 2 h 114"/>
                    <a:gd name="T10" fmla="*/ 2 w 60"/>
                    <a:gd name="T11" fmla="*/ 2 h 114"/>
                    <a:gd name="T12" fmla="*/ 2 w 60"/>
                    <a:gd name="T13" fmla="*/ 2 h 114"/>
                    <a:gd name="T14" fmla="*/ 2 w 60"/>
                    <a:gd name="T15" fmla="*/ 2 h 114"/>
                    <a:gd name="T16" fmla="*/ 2 w 60"/>
                    <a:gd name="T17" fmla="*/ 2 h 114"/>
                    <a:gd name="T18" fmla="*/ 2 w 60"/>
                    <a:gd name="T19" fmla="*/ 0 h 1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0"/>
                    <a:gd name="T31" fmla="*/ 0 h 114"/>
                    <a:gd name="T32" fmla="*/ 60 w 60"/>
                    <a:gd name="T33" fmla="*/ 114 h 1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0" h="114">
                      <a:moveTo>
                        <a:pt x="24" y="0"/>
                      </a:moveTo>
                      <a:lnTo>
                        <a:pt x="0" y="12"/>
                      </a:lnTo>
                      <a:lnTo>
                        <a:pt x="12" y="30"/>
                      </a:lnTo>
                      <a:lnTo>
                        <a:pt x="24" y="48"/>
                      </a:lnTo>
                      <a:lnTo>
                        <a:pt x="24" y="84"/>
                      </a:lnTo>
                      <a:lnTo>
                        <a:pt x="24" y="102"/>
                      </a:lnTo>
                      <a:lnTo>
                        <a:pt x="42" y="114"/>
                      </a:lnTo>
                      <a:lnTo>
                        <a:pt x="60" y="96"/>
                      </a:lnTo>
                      <a:lnTo>
                        <a:pt x="48" y="36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4" name="AutoShape 509"/>
                <p:cNvSpPr>
                  <a:spLocks noChangeArrowheads="1"/>
                </p:cNvSpPr>
                <p:nvPr/>
              </p:nvSpPr>
              <p:spPr bwMode="auto">
                <a:xfrm>
                  <a:off x="1964" y="1402"/>
                  <a:ext cx="222" cy="78"/>
                </a:xfrm>
                <a:prstGeom prst="star8">
                  <a:avLst>
                    <a:gd name="adj" fmla="val 14417"/>
                  </a:avLst>
                </a:prstGeom>
                <a:solidFill>
                  <a:srgbClr val="FF0000"/>
                </a:solidFill>
                <a:ln w="63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6190" name="Freeform 510"/>
              <p:cNvSpPr>
                <a:spLocks/>
              </p:cNvSpPr>
              <p:nvPr/>
            </p:nvSpPr>
            <p:spPr bwMode="auto">
              <a:xfrm>
                <a:off x="2864" y="2483"/>
                <a:ext cx="353" cy="461"/>
              </a:xfrm>
              <a:custGeom>
                <a:avLst/>
                <a:gdLst>
                  <a:gd name="T0" fmla="*/ 252 w 353"/>
                  <a:gd name="T1" fmla="*/ 53 h 461"/>
                  <a:gd name="T2" fmla="*/ 164 w 353"/>
                  <a:gd name="T3" fmla="*/ 29 h 461"/>
                  <a:gd name="T4" fmla="*/ 112 w 353"/>
                  <a:gd name="T5" fmla="*/ 13 h 461"/>
                  <a:gd name="T6" fmla="*/ 16 w 353"/>
                  <a:gd name="T7" fmla="*/ 61 h 461"/>
                  <a:gd name="T8" fmla="*/ 16 w 353"/>
                  <a:gd name="T9" fmla="*/ 109 h 461"/>
                  <a:gd name="T10" fmla="*/ 76 w 353"/>
                  <a:gd name="T11" fmla="*/ 141 h 461"/>
                  <a:gd name="T12" fmla="*/ 160 w 353"/>
                  <a:gd name="T13" fmla="*/ 205 h 461"/>
                  <a:gd name="T14" fmla="*/ 260 w 353"/>
                  <a:gd name="T15" fmla="*/ 301 h 461"/>
                  <a:gd name="T16" fmla="*/ 284 w 353"/>
                  <a:gd name="T17" fmla="*/ 437 h 461"/>
                  <a:gd name="T18" fmla="*/ 348 w 353"/>
                  <a:gd name="T19" fmla="*/ 445 h 461"/>
                  <a:gd name="T20" fmla="*/ 316 w 353"/>
                  <a:gd name="T21" fmla="*/ 365 h 461"/>
                  <a:gd name="T22" fmla="*/ 260 w 353"/>
                  <a:gd name="T23" fmla="*/ 245 h 461"/>
                  <a:gd name="T24" fmla="*/ 256 w 353"/>
                  <a:gd name="T25" fmla="*/ 109 h 461"/>
                  <a:gd name="T26" fmla="*/ 208 w 353"/>
                  <a:gd name="T27" fmla="*/ 13 h 461"/>
                  <a:gd name="T28" fmla="*/ 204 w 353"/>
                  <a:gd name="T29" fmla="*/ 29 h 461"/>
                  <a:gd name="T30" fmla="*/ 252 w 353"/>
                  <a:gd name="T31" fmla="*/ 53 h 4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53"/>
                  <a:gd name="T49" fmla="*/ 0 h 461"/>
                  <a:gd name="T50" fmla="*/ 353 w 353"/>
                  <a:gd name="T51" fmla="*/ 461 h 4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53" h="461">
                    <a:moveTo>
                      <a:pt x="252" y="53"/>
                    </a:moveTo>
                    <a:cubicBezTo>
                      <a:pt x="245" y="56"/>
                      <a:pt x="187" y="36"/>
                      <a:pt x="164" y="29"/>
                    </a:cubicBezTo>
                    <a:cubicBezTo>
                      <a:pt x="141" y="22"/>
                      <a:pt x="137" y="8"/>
                      <a:pt x="112" y="13"/>
                    </a:cubicBezTo>
                    <a:cubicBezTo>
                      <a:pt x="87" y="18"/>
                      <a:pt x="32" y="45"/>
                      <a:pt x="16" y="61"/>
                    </a:cubicBezTo>
                    <a:cubicBezTo>
                      <a:pt x="0" y="77"/>
                      <a:pt x="6" y="96"/>
                      <a:pt x="16" y="109"/>
                    </a:cubicBezTo>
                    <a:cubicBezTo>
                      <a:pt x="26" y="122"/>
                      <a:pt x="52" y="125"/>
                      <a:pt x="76" y="141"/>
                    </a:cubicBezTo>
                    <a:cubicBezTo>
                      <a:pt x="100" y="157"/>
                      <a:pt x="129" y="178"/>
                      <a:pt x="160" y="205"/>
                    </a:cubicBezTo>
                    <a:cubicBezTo>
                      <a:pt x="191" y="232"/>
                      <a:pt x="239" y="262"/>
                      <a:pt x="260" y="301"/>
                    </a:cubicBezTo>
                    <a:cubicBezTo>
                      <a:pt x="281" y="340"/>
                      <a:pt x="269" y="413"/>
                      <a:pt x="284" y="437"/>
                    </a:cubicBezTo>
                    <a:cubicBezTo>
                      <a:pt x="299" y="461"/>
                      <a:pt x="343" y="457"/>
                      <a:pt x="348" y="445"/>
                    </a:cubicBezTo>
                    <a:cubicBezTo>
                      <a:pt x="353" y="433"/>
                      <a:pt x="331" y="398"/>
                      <a:pt x="316" y="365"/>
                    </a:cubicBezTo>
                    <a:cubicBezTo>
                      <a:pt x="301" y="332"/>
                      <a:pt x="270" y="288"/>
                      <a:pt x="260" y="245"/>
                    </a:cubicBezTo>
                    <a:cubicBezTo>
                      <a:pt x="250" y="202"/>
                      <a:pt x="265" y="148"/>
                      <a:pt x="256" y="109"/>
                    </a:cubicBezTo>
                    <a:cubicBezTo>
                      <a:pt x="247" y="70"/>
                      <a:pt x="217" y="26"/>
                      <a:pt x="208" y="13"/>
                    </a:cubicBezTo>
                    <a:cubicBezTo>
                      <a:pt x="199" y="0"/>
                      <a:pt x="197" y="22"/>
                      <a:pt x="204" y="29"/>
                    </a:cubicBezTo>
                    <a:cubicBezTo>
                      <a:pt x="211" y="36"/>
                      <a:pt x="242" y="48"/>
                      <a:pt x="252" y="53"/>
                    </a:cubicBezTo>
                    <a:close/>
                  </a:path>
                </a:pathLst>
              </a:custGeom>
              <a:solidFill>
                <a:srgbClr val="33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1" name="Freeform 511"/>
              <p:cNvSpPr>
                <a:spLocks/>
              </p:cNvSpPr>
              <p:nvPr/>
            </p:nvSpPr>
            <p:spPr bwMode="auto">
              <a:xfrm>
                <a:off x="3552" y="2352"/>
                <a:ext cx="364" cy="184"/>
              </a:xfrm>
              <a:custGeom>
                <a:avLst/>
                <a:gdLst>
                  <a:gd name="T0" fmla="*/ 0 w 364"/>
                  <a:gd name="T1" fmla="*/ 144 h 184"/>
                  <a:gd name="T2" fmla="*/ 28 w 364"/>
                  <a:gd name="T3" fmla="*/ 120 h 184"/>
                  <a:gd name="T4" fmla="*/ 144 w 364"/>
                  <a:gd name="T5" fmla="*/ 48 h 184"/>
                  <a:gd name="T6" fmla="*/ 288 w 364"/>
                  <a:gd name="T7" fmla="*/ 0 h 184"/>
                  <a:gd name="T8" fmla="*/ 348 w 364"/>
                  <a:gd name="T9" fmla="*/ 48 h 184"/>
                  <a:gd name="T10" fmla="*/ 192 w 364"/>
                  <a:gd name="T11" fmla="*/ 96 h 184"/>
                  <a:gd name="T12" fmla="*/ 36 w 364"/>
                  <a:gd name="T13" fmla="*/ 176 h 184"/>
                  <a:gd name="T14" fmla="*/ 0 w 364"/>
                  <a:gd name="T15" fmla="*/ 144 h 1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4"/>
                  <a:gd name="T25" fmla="*/ 0 h 184"/>
                  <a:gd name="T26" fmla="*/ 364 w 364"/>
                  <a:gd name="T27" fmla="*/ 184 h 1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4" h="184">
                    <a:moveTo>
                      <a:pt x="0" y="144"/>
                    </a:moveTo>
                    <a:cubicBezTo>
                      <a:pt x="5" y="132"/>
                      <a:pt x="4" y="136"/>
                      <a:pt x="28" y="120"/>
                    </a:cubicBezTo>
                    <a:cubicBezTo>
                      <a:pt x="52" y="104"/>
                      <a:pt x="101" y="68"/>
                      <a:pt x="144" y="48"/>
                    </a:cubicBezTo>
                    <a:cubicBezTo>
                      <a:pt x="187" y="28"/>
                      <a:pt x="254" y="0"/>
                      <a:pt x="288" y="0"/>
                    </a:cubicBezTo>
                    <a:cubicBezTo>
                      <a:pt x="322" y="0"/>
                      <a:pt x="364" y="32"/>
                      <a:pt x="348" y="48"/>
                    </a:cubicBezTo>
                    <a:cubicBezTo>
                      <a:pt x="332" y="64"/>
                      <a:pt x="244" y="75"/>
                      <a:pt x="192" y="96"/>
                    </a:cubicBezTo>
                    <a:cubicBezTo>
                      <a:pt x="140" y="117"/>
                      <a:pt x="68" y="168"/>
                      <a:pt x="36" y="176"/>
                    </a:cubicBezTo>
                    <a:cubicBezTo>
                      <a:pt x="4" y="184"/>
                      <a:pt x="8" y="151"/>
                      <a:pt x="0" y="14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7" name="Двойная стрелка влево/вправо 76"/>
          <p:cNvSpPr/>
          <p:nvPr/>
        </p:nvSpPr>
        <p:spPr>
          <a:xfrm>
            <a:off x="539750" y="4149725"/>
            <a:ext cx="8064500" cy="444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3" name="TextBox 77"/>
          <p:cNvSpPr txBox="1">
            <a:spLocks noChangeArrowheads="1"/>
          </p:cNvSpPr>
          <p:nvPr/>
        </p:nvSpPr>
        <p:spPr bwMode="auto">
          <a:xfrm>
            <a:off x="4140200" y="4437063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FF0000"/>
                </a:solidFill>
              </a:rPr>
              <a:t>490 км</a:t>
            </a:r>
          </a:p>
        </p:txBody>
      </p:sp>
      <p:sp>
        <p:nvSpPr>
          <p:cNvPr id="80" name="Двойная стрелка влево/вправо 79"/>
          <p:cNvSpPr/>
          <p:nvPr/>
        </p:nvSpPr>
        <p:spPr>
          <a:xfrm>
            <a:off x="3132138" y="2997200"/>
            <a:ext cx="3095625" cy="63500"/>
          </a:xfrm>
          <a:prstGeom prst="leftRightArrow">
            <a:avLst/>
          </a:prstGeom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5" name="TextBox 80"/>
          <p:cNvSpPr txBox="1">
            <a:spLocks noChangeArrowheads="1"/>
          </p:cNvSpPr>
          <p:nvPr/>
        </p:nvSpPr>
        <p:spPr bwMode="auto">
          <a:xfrm>
            <a:off x="4211638" y="2565400"/>
            <a:ext cx="172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b="1" i="1">
                <a:solidFill>
                  <a:srgbClr val="FF0000"/>
                </a:solidFill>
                <a:latin typeface="Bookman Old Style" pitchFamily="18" charset="0"/>
              </a:rPr>
              <a:t>S  = </a:t>
            </a:r>
            <a:r>
              <a:rPr lang="ru-RU" altLang="ru-RU" b="1" i="1">
                <a:solidFill>
                  <a:srgbClr val="FF0000"/>
                </a:solidFill>
                <a:latin typeface="Bookman Old Style" pitchFamily="18" charset="0"/>
              </a:rPr>
              <a:t>?</a:t>
            </a:r>
          </a:p>
        </p:txBody>
      </p:sp>
      <p:sp>
        <p:nvSpPr>
          <p:cNvPr id="81" name="Прямоугольник 80"/>
          <p:cNvSpPr>
            <a:spLocks noChangeArrowheads="1"/>
          </p:cNvSpPr>
          <p:nvPr/>
        </p:nvSpPr>
        <p:spPr bwMode="auto">
          <a:xfrm>
            <a:off x="490538" y="5784850"/>
            <a:ext cx="8135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/>
            <a:r>
              <a:rPr lang="ru-RU" altLang="ru-RU" b="1">
                <a:solidFill>
                  <a:srgbClr val="002060"/>
                </a:solidFill>
              </a:rPr>
              <a:t>Ответ</a:t>
            </a:r>
            <a:r>
              <a:rPr lang="ru-RU" altLang="ru-RU" b="1">
                <a:solidFill>
                  <a:srgbClr val="993300"/>
                </a:solidFill>
              </a:rPr>
              <a:t>: через 4 часа пути расстояние между мотоциклистами будет равно 130 километрам.</a:t>
            </a:r>
          </a:p>
        </p:txBody>
      </p:sp>
      <p:sp>
        <p:nvSpPr>
          <p:cNvPr id="83" name="Правая фигурная скобка 82"/>
          <p:cNvSpPr/>
          <p:nvPr/>
        </p:nvSpPr>
        <p:spPr>
          <a:xfrm rot="5400000">
            <a:off x="4499769" y="332582"/>
            <a:ext cx="215900" cy="79930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158" name="TextBox 4"/>
          <p:cNvSpPr txBox="1">
            <a:spLocks noChangeArrowheads="1"/>
          </p:cNvSpPr>
          <p:nvPr/>
        </p:nvSpPr>
        <p:spPr bwMode="auto">
          <a:xfrm>
            <a:off x="566738" y="4483100"/>
            <a:ext cx="1679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Решение</a:t>
            </a:r>
          </a:p>
          <a:p>
            <a:pPr eaLnBrk="1" hangingPunct="1"/>
            <a:endParaRPr lang="ru-RU" alt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9388" y="4797425"/>
            <a:ext cx="76596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3300"/>
                </a:solidFill>
              </a:rPr>
              <a:t>1) 50 + 40 = 90 ( км</a:t>
            </a:r>
            <a:r>
              <a:rPr lang="en-US" altLang="ru-RU" b="1">
                <a:solidFill>
                  <a:srgbClr val="993300"/>
                </a:solidFill>
              </a:rPr>
              <a:t> /</a:t>
            </a:r>
            <a:r>
              <a:rPr lang="ru-RU" altLang="ru-RU" b="1">
                <a:solidFill>
                  <a:srgbClr val="993300"/>
                </a:solidFill>
              </a:rPr>
              <a:t>ч) – скорость сближения мотоциклистов</a:t>
            </a:r>
          </a:p>
          <a:p>
            <a:pPr eaLnBrk="1" hangingPunct="1"/>
            <a:endParaRPr lang="ru-RU" altLang="ru-RU" sz="16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9388" y="5084763"/>
            <a:ext cx="8785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993300"/>
                </a:solidFill>
              </a:rPr>
              <a:t>2</a:t>
            </a:r>
            <a:r>
              <a:rPr lang="ru-RU" altLang="ru-RU" b="1">
                <a:solidFill>
                  <a:srgbClr val="993300"/>
                </a:solidFill>
              </a:rPr>
              <a:t>) 90 * 4 = 360  (км) – общее расстояние, пройденное мотоциклистами за 4ч</a:t>
            </a:r>
          </a:p>
          <a:p>
            <a:pPr eaLnBrk="1" hangingPunct="1"/>
            <a:endParaRPr lang="ru-RU" alt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9388" y="5373688"/>
            <a:ext cx="4464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993300"/>
                </a:solidFill>
              </a:rPr>
              <a:t>3) </a:t>
            </a:r>
            <a:r>
              <a:rPr lang="ru-RU" altLang="ru-RU" b="1">
                <a:solidFill>
                  <a:srgbClr val="993300"/>
                </a:solidFill>
              </a:rPr>
              <a:t>490 – 360 = 130 (км</a:t>
            </a:r>
            <a:r>
              <a:rPr lang="ru-RU" altLang="ru-RU" sz="1600" b="1">
                <a:solidFill>
                  <a:srgbClr val="993300"/>
                </a:solidFill>
              </a:rPr>
              <a:t>)</a:t>
            </a:r>
          </a:p>
          <a:p>
            <a:pPr eaLnBrk="1" hangingPunct="1"/>
            <a:endParaRPr lang="ru-RU" altLang="ru-RU"/>
          </a:p>
        </p:txBody>
      </p:sp>
      <p:sp>
        <p:nvSpPr>
          <p:cNvPr id="87" name="Управляющая кнопка: назад 86">
            <a:hlinkClick r:id="" action="ppaction://hlinkshowjump?jump=previousslide" highlightClick="1"/>
          </p:cNvPr>
          <p:cNvSpPr/>
          <p:nvPr/>
        </p:nvSpPr>
        <p:spPr>
          <a:xfrm>
            <a:off x="7164388" y="6308725"/>
            <a:ext cx="431800" cy="2889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8" name="Управляющая кнопка: домой 87">
            <a:hlinkClick r:id="rId7" action="ppaction://hlinksldjump" highlightClick="1"/>
          </p:cNvPr>
          <p:cNvSpPr/>
          <p:nvPr/>
        </p:nvSpPr>
        <p:spPr>
          <a:xfrm>
            <a:off x="7812088" y="6308725"/>
            <a:ext cx="431800" cy="2968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9" name="Управляющая кнопка: далее 88">
            <a:hlinkClick r:id="" action="ppaction://hlinkshowjump?jump=nextslide" highlightClick="1"/>
          </p:cNvPr>
          <p:cNvSpPr/>
          <p:nvPr/>
        </p:nvSpPr>
        <p:spPr>
          <a:xfrm>
            <a:off x="8388350" y="6308725"/>
            <a:ext cx="503238" cy="2968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90" name="mob.ua-motocikl_v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49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мотоцикл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1001713"/>
            <a:ext cx="71437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07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77058E-7 L 0.19063 0.00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69288E-6 L 0.18003 -0.005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3" y="-3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1536E-6 L 0.18403 -0.002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1" y="-1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4645E-6 L -0.19253 -0.003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-18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video>
          </p:childTnLst>
        </p:cTn>
      </p:par>
    </p:tnLst>
    <p:bldLst>
      <p:bldP spid="80" grpId="0" animBg="1"/>
      <p:bldP spid="81" grpId="0"/>
      <p:bldP spid="9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5.8|3.1|6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490</TotalTime>
  <Words>1822</Words>
  <Application>Microsoft Office PowerPoint</Application>
  <PresentationFormat>Экран (4:3)</PresentationFormat>
  <Paragraphs>246</Paragraphs>
  <Slides>25</Slides>
  <Notes>2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Arial Black</vt:lpstr>
      <vt:lpstr>Bookman Old Style</vt:lpstr>
      <vt:lpstr>Calibri</vt:lpstr>
      <vt:lpstr>Courier New</vt:lpstr>
      <vt:lpstr>Georgia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Движение - езда, ходьба в разном направлении.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.  Реши задачу разными способами.</vt:lpstr>
      <vt:lpstr>Первый способ решения.        1) 72 + 68 =140 (км /ч.) – скорость сближения таксистов.        2).140 * 2 = 280 (км) – на такое расстояние таксисты    приблизятся друг к другу за 2 часа.        3). 345 – 280 = 145 (км) – на таком расстоянии будут таксисты через 2 часа.         Ответ: 145 км.</vt:lpstr>
      <vt:lpstr> Попробуй решить задачу разными способами.            Из двух пунктов навстречу друг другу одновременно выехали два автобуса.  Скорость  одного  автобуса  45 км /ч.,  а скорость другого автобуса 72 км /ч.. Первый автобус до встречи проехал 135км.      Найдите расстояние между пунктами.</vt:lpstr>
      <vt:lpstr>Первый способ решения.      1). 135 : 45 = 3 (часа) – ехали автобусы до встречи.      2). 72 * 3 = 216 (км) – проехал второй автобус до встречи.      3). 135 + 216 = 351 (км) – расстояние между пунктами.            Ответ: 351 км.</vt:lpstr>
      <vt:lpstr>                                                                             Ситуация вторая.                                                                                        Сколько километров  будет между тиграми через 3 часа?</vt:lpstr>
      <vt:lpstr>Презентация PowerPoint</vt:lpstr>
      <vt:lpstr>Проверка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admin.local</cp:lastModifiedBy>
  <cp:revision>54</cp:revision>
  <dcterms:created xsi:type="dcterms:W3CDTF">2020-06-11T19:32:01Z</dcterms:created>
  <dcterms:modified xsi:type="dcterms:W3CDTF">2020-06-16T06:09:16Z</dcterms:modified>
</cp:coreProperties>
</file>