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2" r:id="rId3"/>
    <p:sldId id="263" r:id="rId4"/>
    <p:sldId id="267" r:id="rId5"/>
    <p:sldId id="273" r:id="rId6"/>
    <p:sldId id="274" r:id="rId7"/>
    <p:sldId id="275" r:id="rId8"/>
    <p:sldId id="280" r:id="rId9"/>
    <p:sldId id="272" r:id="rId10"/>
    <p:sldId id="281" r:id="rId11"/>
    <p:sldId id="283" r:id="rId12"/>
    <p:sldId id="259" r:id="rId13"/>
    <p:sldId id="284" r:id="rId14"/>
    <p:sldId id="268" r:id="rId15"/>
    <p:sldId id="276" r:id="rId16"/>
    <p:sldId id="278" r:id="rId17"/>
    <p:sldId id="285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444" y="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AFB7E-CCB6-4AE2-B5B2-6EAEAF6880BF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02259-5AD0-4E4A-B183-5BFB23B92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62400" y="0"/>
            <a:ext cx="1204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Урок 29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228600"/>
            <a:ext cx="5395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1. Арифметический диктант.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228600" y="685800"/>
            <a:ext cx="864669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9" y="1905000"/>
            <a:ext cx="8991601" cy="57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 rot="166788">
            <a:off x="27945" y="3718296"/>
            <a:ext cx="8821052" cy="136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28600" y="5867400"/>
            <a:ext cx="1636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Проверка: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267243" y="4997462"/>
            <a:ext cx="8610600" cy="81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399" y="2514600"/>
            <a:ext cx="849519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676401" y="5867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1</a:t>
            </a:r>
            <a:r>
              <a:rPr lang="ru-RU" sz="2400" b="1" dirty="0" smtClean="0">
                <a:solidFill>
                  <a:srgbClr val="C00000"/>
                </a:solidFill>
              </a:rPr>
              <a:t> ч 20 мин,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5867400"/>
            <a:ext cx="1585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равны,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5867400"/>
            <a:ext cx="152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800 м</a:t>
            </a:r>
            <a:r>
              <a:rPr lang="ru-RU" sz="2400" b="1" baseline="30000" dirty="0" smtClean="0">
                <a:solidFill>
                  <a:srgbClr val="C00000"/>
                </a:solidFill>
              </a:rPr>
              <a:t>2</a:t>
            </a:r>
            <a:r>
              <a:rPr lang="ru-RU" sz="2400" b="1" dirty="0" smtClean="0">
                <a:solidFill>
                  <a:srgbClr val="C00000"/>
                </a:solidFill>
              </a:rPr>
              <a:t>,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5867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10 см,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5600" y="5791200"/>
            <a:ext cx="1767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8 см</a:t>
            </a:r>
            <a:r>
              <a:rPr lang="ru-RU" sz="2400" b="1" baseline="30000" dirty="0" smtClean="0">
                <a:solidFill>
                  <a:srgbClr val="C00000"/>
                </a:solidFill>
              </a:rPr>
              <a:t>2 </a:t>
            </a:r>
            <a:r>
              <a:rPr lang="ru-RU" sz="2400" b="1" dirty="0" smtClean="0">
                <a:solidFill>
                  <a:srgbClr val="C00000"/>
                </a:solidFill>
              </a:rPr>
              <a:t>,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2" grpId="0"/>
      <p:bldP spid="14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97180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dirty="0" smtClean="0"/>
              <a:t>    </a:t>
            </a:r>
            <a:r>
              <a:rPr lang="ru-RU" sz="2400" dirty="0" smtClean="0"/>
              <a:t>В </a:t>
            </a:r>
            <a:r>
              <a:rPr lang="ru-RU" sz="2400" dirty="0"/>
              <a:t>школу привезли 900 новых учебников, из них учебники по математике составляли </a:t>
            </a:r>
            <a:r>
              <a:rPr lang="ru-RU" sz="2400" dirty="0" smtClean="0"/>
              <a:t>8/25 </a:t>
            </a:r>
            <a:r>
              <a:rPr lang="ru-RU" sz="2400" dirty="0"/>
              <a:t> всех книг, учебники по русскому языку </a:t>
            </a:r>
            <a:r>
              <a:rPr lang="ru-RU" sz="2400" dirty="0" smtClean="0"/>
              <a:t> 33/100 </a:t>
            </a:r>
            <a:r>
              <a:rPr lang="ru-RU" sz="2400" dirty="0"/>
              <a:t> всех книг, а остальные книги были по литературе. Сколько привезли книг по </a:t>
            </a:r>
            <a:r>
              <a:rPr lang="ru-RU" sz="2400" dirty="0" smtClean="0"/>
              <a:t>литературе?</a:t>
            </a:r>
            <a:endParaRPr lang="ru-RU" sz="2400" dirty="0"/>
          </a:p>
          <a:p>
            <a:pPr marL="0" indent="0" fontAlgn="base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152400"/>
            <a:ext cx="3193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Задачи на дроби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124200"/>
            <a:ext cx="46863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авая круглая скобка 7"/>
          <p:cNvSpPr/>
          <p:nvPr/>
        </p:nvSpPr>
        <p:spPr>
          <a:xfrm rot="16200000">
            <a:off x="4419600" y="838200"/>
            <a:ext cx="304800" cy="4419600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267200" y="25908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900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3400" y="4191000"/>
            <a:ext cx="5867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solidFill>
                  <a:srgbClr val="FF0000"/>
                </a:solidFill>
              </a:rPr>
              <a:t>Решение:</a:t>
            </a:r>
          </a:p>
          <a:p>
            <a:pPr fontAlgn="base"/>
            <a:r>
              <a:rPr lang="ru-RU" dirty="0" smtClean="0">
                <a:solidFill>
                  <a:srgbClr val="FF0000"/>
                </a:solidFill>
              </a:rPr>
              <a:t>1) 900 : 25 × 8 = 288 (кн.) - по математике</a:t>
            </a:r>
          </a:p>
          <a:p>
            <a:pPr fontAlgn="base"/>
            <a:r>
              <a:rPr lang="ru-RU" dirty="0" smtClean="0">
                <a:solidFill>
                  <a:srgbClr val="FF0000"/>
                </a:solidFill>
              </a:rPr>
              <a:t>2) 900 : 100 × 33 = 297 (кн.) - по русскому языку</a:t>
            </a:r>
          </a:p>
          <a:p>
            <a:pPr fontAlgn="base"/>
            <a:r>
              <a:rPr lang="ru-RU" dirty="0" smtClean="0">
                <a:solidFill>
                  <a:srgbClr val="FF0000"/>
                </a:solidFill>
              </a:rPr>
              <a:t>3) 900 – (288+297) = 315 (кн.) – по литературе</a:t>
            </a:r>
          </a:p>
          <a:p>
            <a:pPr fontAlgn="base"/>
            <a:r>
              <a:rPr lang="ru-RU" dirty="0" smtClean="0">
                <a:solidFill>
                  <a:srgbClr val="FF0000"/>
                </a:solidFill>
              </a:rPr>
              <a:t>Ответ: по литературе привезли 315 книг.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28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205740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800" dirty="0" smtClean="0"/>
              <a:t>   На </a:t>
            </a:r>
            <a:r>
              <a:rPr lang="ru-RU" sz="2800" dirty="0"/>
              <a:t>пошив детской одежды ушел весь рулон ткани. Из 3/8 рулона сшили куртки, из четверти рулона – юбки, из оставшихся 24 м сшили несколько брюк. Сколько всего метров ткани было в рулоне</a:t>
            </a:r>
            <a:r>
              <a:rPr lang="ru-RU" sz="2800" dirty="0" smtClean="0"/>
              <a:t>?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152400"/>
            <a:ext cx="3193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Задачи на дроби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4495800"/>
            <a:ext cx="784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>
                <a:solidFill>
                  <a:srgbClr val="FF0000"/>
                </a:solidFill>
              </a:rPr>
              <a:t>Решение:</a:t>
            </a:r>
          </a:p>
          <a:p>
            <a:pPr marL="457200" indent="-457200" fontAlgn="base">
              <a:buAutoNum type="arabicParenR"/>
            </a:pPr>
            <a:r>
              <a:rPr lang="ru-RU" sz="2400" dirty="0" smtClean="0">
                <a:solidFill>
                  <a:srgbClr val="FF0000"/>
                </a:solidFill>
              </a:rPr>
              <a:t>3/8 + 1/4 = 5/8 – куртки и юбки                             </a:t>
            </a:r>
          </a:p>
          <a:p>
            <a:pPr marL="457200" indent="-457200" fontAlgn="base">
              <a:buAutoNum type="arabicParenR"/>
            </a:pPr>
            <a:r>
              <a:rPr lang="ru-RU" sz="2400" dirty="0" smtClean="0">
                <a:solidFill>
                  <a:srgbClr val="FF0000"/>
                </a:solidFill>
              </a:rPr>
              <a:t>2) 1 – 5/8 = 3/8 – брюки                                               </a:t>
            </a:r>
          </a:p>
          <a:p>
            <a:pPr marL="457200" indent="-457200" fontAlgn="base">
              <a:buAutoNum type="arabicParenR"/>
            </a:pPr>
            <a:r>
              <a:rPr lang="ru-RU" sz="2400" dirty="0" smtClean="0">
                <a:solidFill>
                  <a:srgbClr val="FF0000"/>
                </a:solidFill>
              </a:rPr>
              <a:t>3) 3/8 = 24 значит 24 : 3/8 = 64 (м) – всего      </a:t>
            </a:r>
          </a:p>
          <a:p>
            <a:pPr marL="457200" indent="-457200" fontAlgn="base"/>
            <a:r>
              <a:rPr lang="ru-RU" sz="2400" dirty="0" smtClean="0">
                <a:solidFill>
                  <a:srgbClr val="FF0000"/>
                </a:solidFill>
              </a:rPr>
              <a:t>Ответ: всего 64 м ткани было в рулоне.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428999"/>
            <a:ext cx="5715000" cy="99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авая круглая скобка 5"/>
          <p:cNvSpPr/>
          <p:nvPr/>
        </p:nvSpPr>
        <p:spPr>
          <a:xfrm rot="16200000">
            <a:off x="4305300" y="723900"/>
            <a:ext cx="304800" cy="5410200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267200" y="2819400"/>
            <a:ext cx="761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? м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73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152400"/>
            <a:ext cx="3193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Задачи на дроби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8620125" cy="161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590800"/>
            <a:ext cx="44005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2438400"/>
            <a:ext cx="44196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99" y="2362200"/>
            <a:ext cx="488673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191000"/>
            <a:ext cx="70104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5534025"/>
            <a:ext cx="6429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4401"/>
            <a:ext cx="8686800" cy="205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Марина читала книгу. </a:t>
            </a:r>
            <a:r>
              <a:rPr lang="ru-RU" dirty="0"/>
              <a:t>В первый день </a:t>
            </a:r>
            <a:r>
              <a:rPr lang="ru-RU" dirty="0" smtClean="0"/>
              <a:t>она прочитала 20% всей книги, </a:t>
            </a:r>
            <a:r>
              <a:rPr lang="ru-RU" dirty="0"/>
              <a:t>во второй день </a:t>
            </a:r>
            <a:r>
              <a:rPr lang="ru-RU" dirty="0" smtClean="0"/>
              <a:t>40</a:t>
            </a:r>
            <a:r>
              <a:rPr lang="ru-RU" dirty="0"/>
              <a:t>% </a:t>
            </a:r>
            <a:r>
              <a:rPr lang="ru-RU" dirty="0" smtClean="0"/>
              <a:t>остатка и ей осталось прочитать 36 страниц. </a:t>
            </a:r>
            <a:r>
              <a:rPr lang="ru-RU" dirty="0"/>
              <a:t>Сколько </a:t>
            </a:r>
            <a:r>
              <a:rPr lang="ru-RU" dirty="0" smtClean="0"/>
              <a:t>страниц </a:t>
            </a:r>
            <a:r>
              <a:rPr lang="ru-RU" dirty="0"/>
              <a:t>было в </a:t>
            </a:r>
            <a:r>
              <a:rPr lang="ru-RU" dirty="0" smtClean="0"/>
              <a:t>книге?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152400"/>
            <a:ext cx="3193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Задачи на дроби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4648200"/>
            <a:ext cx="5943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 </a:t>
            </a:r>
            <a:r>
              <a:rPr lang="ru-RU" dirty="0" smtClean="0">
                <a:solidFill>
                  <a:srgbClr val="FF0000"/>
                </a:solidFill>
              </a:rPr>
              <a:t>Решение: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1) 100 – 40 = 60 % - это 36 книг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2) 36 = 60/100, значит 36/1 : 60/100 = 60(стр.) – остаток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3) 100 – 20 = 80 % - это 60 книг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4) 60 = 80/100, значит 60/1 : 80/100 = 75(стр.) – всего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Ответ: в книге было 75 страниц.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581400"/>
            <a:ext cx="505125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авая круглая скобка 5"/>
          <p:cNvSpPr/>
          <p:nvPr/>
        </p:nvSpPr>
        <p:spPr>
          <a:xfrm rot="16200000">
            <a:off x="4343400" y="1143000"/>
            <a:ext cx="304800" cy="4724400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191000" y="2895600"/>
            <a:ext cx="1011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? стр.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48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382000" cy="188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733800"/>
            <a:ext cx="8672513" cy="152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95600" y="152400"/>
            <a:ext cx="3193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Задачи на дроби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914400" y="152400"/>
            <a:ext cx="744582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66800"/>
            <a:ext cx="8763000" cy="86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057400"/>
            <a:ext cx="79724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724400"/>
            <a:ext cx="86106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914400" y="152400"/>
            <a:ext cx="744582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95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200400"/>
            <a:ext cx="87582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228600"/>
            <a:ext cx="50577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Составные уравнения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838200" y="1219200"/>
            <a:ext cx="7459093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: 5 + 3) · 6 = 48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(500 : Х) – 25 = 175 – 150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56 : (36 : у – 2) = 8 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304800" y="1524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228600" y="914400"/>
            <a:ext cx="8667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228600" y="1752600"/>
            <a:ext cx="852543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228600" y="25146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152400" y="3505200"/>
            <a:ext cx="846699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lum contrast="40000"/>
          </a:blip>
          <a:srcRect/>
          <a:stretch>
            <a:fillRect/>
          </a:stretch>
        </p:blipFill>
        <p:spPr bwMode="auto">
          <a:xfrm>
            <a:off x="152400" y="4343400"/>
            <a:ext cx="847793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5943600"/>
            <a:ext cx="1879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Проверка: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6019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4км/ч,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6019800"/>
            <a:ext cx="1295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1м</a:t>
            </a:r>
            <a:r>
              <a:rPr lang="en-US" sz="2400" b="1" dirty="0" smtClean="0">
                <a:solidFill>
                  <a:srgbClr val="C00000"/>
                </a:solidFill>
              </a:rPr>
              <a:t>/</a:t>
            </a:r>
            <a:r>
              <a:rPr lang="ru-RU" sz="2400" b="1" dirty="0" smtClean="0">
                <a:solidFill>
                  <a:srgbClr val="C00000"/>
                </a:solidFill>
              </a:rPr>
              <a:t>сек,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6019800"/>
            <a:ext cx="125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70км/ч,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6019800"/>
            <a:ext cx="72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4ч,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6019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640 км,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1400" y="59436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30 км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9853" y="0"/>
            <a:ext cx="365330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2. Блиц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(запиши только решение)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228600" y="914400"/>
            <a:ext cx="848574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228600" y="2133600"/>
            <a:ext cx="859301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304799" y="3810000"/>
            <a:ext cx="8839201" cy="105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228600" y="5029200"/>
            <a:ext cx="86943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172200" y="1447800"/>
            <a:ext cx="1896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b</a:t>
            </a:r>
            <a:r>
              <a:rPr lang="ru-RU" sz="2800" b="1" dirty="0" smtClean="0">
                <a:solidFill>
                  <a:srgbClr val="C00000"/>
                </a:solidFill>
              </a:rPr>
              <a:t> : 2 – </a:t>
            </a:r>
            <a:r>
              <a:rPr lang="en-US" sz="2800" b="1" dirty="0" smtClean="0">
                <a:solidFill>
                  <a:srgbClr val="C00000"/>
                </a:solidFill>
              </a:rPr>
              <a:t>b</a:t>
            </a:r>
            <a:r>
              <a:rPr lang="ru-RU" sz="2800" b="1" dirty="0" smtClean="0">
                <a:solidFill>
                  <a:srgbClr val="C00000"/>
                </a:solidFill>
              </a:rPr>
              <a:t> : 3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34290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(80 + (80 + 5)) · 10 =1650 (км)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4495800"/>
            <a:ext cx="3505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120 · 4 – 80 · 5 = 80 (км)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6396335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100 : 4 – 13 = 12 (км</a:t>
            </a:r>
            <a:r>
              <a:rPr lang="en-US" sz="2400" b="1" dirty="0" smtClean="0">
                <a:solidFill>
                  <a:srgbClr val="C00000"/>
                </a:solidFill>
              </a:rPr>
              <a:t>/</a:t>
            </a:r>
            <a:r>
              <a:rPr lang="ru-RU" sz="2400" b="1" dirty="0" smtClean="0">
                <a:solidFill>
                  <a:srgbClr val="C00000"/>
                </a:solidFill>
              </a:rPr>
              <a:t>ч)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52400" y="179810"/>
            <a:ext cx="8839200" cy="147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52400" y="2133600"/>
            <a:ext cx="871024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152400" y="3581400"/>
            <a:ext cx="88392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228600" y="5257800"/>
            <a:ext cx="856672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1200" y="16002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345 : 3 – 60 = 55 (км</a:t>
            </a:r>
            <a:r>
              <a:rPr lang="en-US" sz="2400" b="1" dirty="0" smtClean="0">
                <a:solidFill>
                  <a:srgbClr val="C00000"/>
                </a:solidFill>
              </a:rPr>
              <a:t>/</a:t>
            </a:r>
            <a:r>
              <a:rPr lang="ru-RU" sz="2400" b="1" dirty="0" smtClean="0">
                <a:solidFill>
                  <a:srgbClr val="C00000"/>
                </a:solidFill>
              </a:rPr>
              <a:t>ч)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28194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50 : 1 · 5 = 250 (кг)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67994" y="4724400"/>
            <a:ext cx="3176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60 · 3 : 15 = 12 (км</a:t>
            </a:r>
            <a:r>
              <a:rPr lang="en-US" sz="2400" b="1" dirty="0" smtClean="0">
                <a:solidFill>
                  <a:srgbClr val="C00000"/>
                </a:solidFill>
              </a:rPr>
              <a:t>/</a:t>
            </a:r>
            <a:r>
              <a:rPr lang="ru-RU" sz="2400" b="1" dirty="0" smtClean="0">
                <a:solidFill>
                  <a:srgbClr val="C00000"/>
                </a:solidFill>
              </a:rPr>
              <a:t>ч)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60198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240 : (150 : 3 + 10) = 4 (дня)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8600"/>
            <a:ext cx="85535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Со станции А на станцию В выехал поезд со скоростью 75 км</a:t>
            </a:r>
            <a:r>
              <a:rPr lang="en-US" sz="2400" dirty="0" smtClean="0"/>
              <a:t>/</a:t>
            </a:r>
            <a:r>
              <a:rPr lang="ru-RU" sz="2400" dirty="0" smtClean="0"/>
              <a:t>ч. </a:t>
            </a:r>
          </a:p>
          <a:p>
            <a:r>
              <a:rPr lang="ru-RU" sz="2400" dirty="0" smtClean="0"/>
              <a:t>Когда он прошёл 150 км, то навстречу ему со станции В вышел </a:t>
            </a:r>
          </a:p>
          <a:p>
            <a:r>
              <a:rPr lang="ru-RU" sz="2400" dirty="0" smtClean="0"/>
              <a:t>другой поезд со скоростью 70 км</a:t>
            </a:r>
            <a:r>
              <a:rPr lang="en-US" sz="2400" dirty="0" smtClean="0"/>
              <a:t>/</a:t>
            </a:r>
            <a:r>
              <a:rPr lang="ru-RU" sz="2400" dirty="0" smtClean="0"/>
              <a:t>ч и шёл до встречи 4 часа.</a:t>
            </a:r>
          </a:p>
          <a:p>
            <a:r>
              <a:rPr lang="ru-RU" sz="2400" dirty="0" smtClean="0"/>
              <a:t>Чему равно расстояние между станциями?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362200"/>
            <a:ext cx="52578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>
            <a:off x="2438400" y="2590800"/>
            <a:ext cx="609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810000" y="2590800"/>
            <a:ext cx="609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6096000" y="2590800"/>
            <a:ext cx="457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799" y="2057400"/>
            <a:ext cx="5514229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авая фигурная скобка 13"/>
          <p:cNvSpPr/>
          <p:nvPr/>
        </p:nvSpPr>
        <p:spPr>
          <a:xfrm rot="5400000">
            <a:off x="4343400" y="1219200"/>
            <a:ext cx="457200" cy="4267200"/>
          </a:xfrm>
          <a:prstGeom prst="rightBrace">
            <a:avLst>
              <a:gd name="adj1" fmla="val 8333"/>
              <a:gd name="adj2" fmla="val 50000"/>
            </a:avLst>
          </a:prstGeom>
          <a:ln w="38100">
            <a:solidFill>
              <a:srgbClr val="007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495800" y="3733800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33"/>
                </a:solidFill>
              </a:rPr>
              <a:t>? км</a:t>
            </a:r>
            <a:endParaRPr lang="ru-RU" b="1" dirty="0">
              <a:solidFill>
                <a:srgbClr val="007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8991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От станции отошёл поезд со скоростью 72 км</a:t>
            </a:r>
            <a:r>
              <a:rPr lang="en-US" sz="2400" dirty="0" smtClean="0"/>
              <a:t>/</a:t>
            </a:r>
            <a:r>
              <a:rPr lang="ru-RU" sz="2400" dirty="0" smtClean="0"/>
              <a:t>ч</a:t>
            </a:r>
            <a:r>
              <a:rPr lang="ru-RU" dirty="0" smtClean="0"/>
              <a:t>.    </a:t>
            </a:r>
            <a:r>
              <a:rPr lang="ru-RU" sz="2400" dirty="0" smtClean="0"/>
              <a:t>Когда он </a:t>
            </a:r>
          </a:p>
          <a:p>
            <a:r>
              <a:rPr lang="ru-RU" sz="2400" dirty="0" smtClean="0"/>
              <a:t>прошёл  216 км, от этой же станции в противоположном направлении  отошёл  другой поезд со скоростью 61 км</a:t>
            </a:r>
            <a:r>
              <a:rPr lang="en-US" sz="2400" dirty="0" smtClean="0"/>
              <a:t>/</a:t>
            </a:r>
            <a:r>
              <a:rPr lang="ru-RU" sz="2400" dirty="0" smtClean="0"/>
              <a:t>ч. </a:t>
            </a:r>
          </a:p>
          <a:p>
            <a:r>
              <a:rPr lang="ru-RU" sz="2400" dirty="0" smtClean="0"/>
              <a:t>Какое время был в пути каждый поезд, когда расстояние между ними стало 1280 км?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09800"/>
            <a:ext cx="4333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057400"/>
            <a:ext cx="5518314" cy="127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авая фигурная скобка 17"/>
          <p:cNvSpPr/>
          <p:nvPr/>
        </p:nvSpPr>
        <p:spPr>
          <a:xfrm rot="5400000">
            <a:off x="4152900" y="1181100"/>
            <a:ext cx="838200" cy="4572000"/>
          </a:xfrm>
          <a:prstGeom prst="rightBrace">
            <a:avLst>
              <a:gd name="adj1" fmla="val 8333"/>
              <a:gd name="adj2" fmla="val 49323"/>
            </a:avLst>
          </a:prstGeom>
          <a:ln w="57150">
            <a:solidFill>
              <a:srgbClr val="007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038600" y="3962400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1280 км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4582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304800"/>
            <a:ext cx="6950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33"/>
                </a:solidFill>
              </a:rPr>
              <a:t>Движение в одном направлении.</a:t>
            </a:r>
            <a:endParaRPr lang="ru-RU" sz="3600" b="1" dirty="0">
              <a:solidFill>
                <a:srgbClr val="007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304800"/>
            <a:ext cx="6950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33"/>
                </a:solidFill>
              </a:rPr>
              <a:t>Движение в одном направлении.</a:t>
            </a:r>
            <a:endParaRPr lang="ru-RU" sz="3600" b="1" dirty="0">
              <a:solidFill>
                <a:srgbClr val="007033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816043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775240"/>
            <a:ext cx="533400" cy="20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28601"/>
            <a:ext cx="8610600" cy="198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Со станции вышел товарный поезд со скоростью 40 км/ч. Через некоторое время вслед за ним со станции отправился скорый поезд со скоростью 90 км/ч и догнал товарный на расстоянии 360 км от станции. На сколько часов раньше вышел товарный поезд?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86000"/>
            <a:ext cx="52863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>
            <a:off x="3733800" y="2590800"/>
            <a:ext cx="4572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133600" y="2438400"/>
            <a:ext cx="7620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133600"/>
            <a:ext cx="5715000" cy="139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авая фигурная скобка 10"/>
          <p:cNvSpPr/>
          <p:nvPr/>
        </p:nvSpPr>
        <p:spPr>
          <a:xfrm rot="5400000">
            <a:off x="4267200" y="1295400"/>
            <a:ext cx="685800" cy="4953000"/>
          </a:xfrm>
          <a:prstGeom prst="rightBrace">
            <a:avLst/>
          </a:prstGeom>
          <a:ln w="38100">
            <a:solidFill>
              <a:srgbClr val="007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191000" y="4114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33"/>
                </a:solidFill>
              </a:rPr>
              <a:t>360 км</a:t>
            </a:r>
            <a:endParaRPr lang="ru-RU" sz="2400" b="1" dirty="0">
              <a:solidFill>
                <a:srgbClr val="00703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0" y="2895600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? ч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1000" y="4419600"/>
            <a:ext cx="784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I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сп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Решение:</a:t>
            </a:r>
          </a:p>
          <a:p>
            <a:pPr marL="514350" indent="-514350">
              <a:buAutoNum type="arabicParenR"/>
            </a:pPr>
            <a:r>
              <a:rPr lang="ru-RU" sz="2400" dirty="0" smtClean="0">
                <a:solidFill>
                  <a:srgbClr val="FF0000"/>
                </a:solidFill>
              </a:rPr>
              <a:t>360 : 40 = 9 (ч) – </a:t>
            </a:r>
            <a:r>
              <a:rPr lang="en-US" sz="2400" dirty="0" smtClean="0">
                <a:solidFill>
                  <a:srgbClr val="FF0000"/>
                </a:solidFill>
              </a:rPr>
              <a:t>t I</a:t>
            </a:r>
          </a:p>
          <a:p>
            <a:pPr marL="514350" indent="-514350">
              <a:buAutoNum type="arabicParenR"/>
            </a:pPr>
            <a:r>
              <a:rPr lang="en-US" sz="2400" dirty="0" smtClean="0">
                <a:solidFill>
                  <a:srgbClr val="FF0000"/>
                </a:solidFill>
              </a:rPr>
              <a:t>360 </a:t>
            </a:r>
            <a:r>
              <a:rPr lang="ru-RU" sz="2400" dirty="0" smtClean="0">
                <a:solidFill>
                  <a:srgbClr val="FF0000"/>
                </a:solidFill>
              </a:rPr>
              <a:t>: 90 = 4 (ч) – </a:t>
            </a:r>
            <a:r>
              <a:rPr lang="en-US" sz="2400" dirty="0" smtClean="0">
                <a:solidFill>
                  <a:srgbClr val="FF0000"/>
                </a:solidFill>
              </a:rPr>
              <a:t>t II</a:t>
            </a:r>
          </a:p>
          <a:p>
            <a:pPr marL="514350" indent="-514350">
              <a:buAutoNum type="arabicParenR"/>
            </a:pPr>
            <a:r>
              <a:rPr lang="en-US" sz="2400" dirty="0" smtClean="0">
                <a:solidFill>
                  <a:srgbClr val="FF0000"/>
                </a:solidFill>
              </a:rPr>
              <a:t>9 – 4 = 5 (</a:t>
            </a:r>
            <a:r>
              <a:rPr lang="ru-RU" sz="2400" dirty="0" smtClean="0">
                <a:solidFill>
                  <a:srgbClr val="FF0000"/>
                </a:solidFill>
              </a:rPr>
              <a:t>ч) – на ? раньше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Ответ: на 5 часов раньше вышел товарный поезд.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495800"/>
            <a:ext cx="67818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924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602</Words>
  <Application>Microsoft Office PowerPoint</Application>
  <PresentationFormat>Экран (4:3)</PresentationFormat>
  <Paragraphs>83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PC</cp:lastModifiedBy>
  <cp:revision>44</cp:revision>
  <dcterms:created xsi:type="dcterms:W3CDTF">2020-06-22T12:21:50Z</dcterms:created>
  <dcterms:modified xsi:type="dcterms:W3CDTF">2020-06-23T03:33:27Z</dcterms:modified>
</cp:coreProperties>
</file>